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8" r:id="rId3"/>
    <p:sldId id="271" r:id="rId4"/>
    <p:sldId id="272" r:id="rId5"/>
    <p:sldId id="273" r:id="rId6"/>
    <p:sldId id="262" r:id="rId7"/>
    <p:sldId id="259" r:id="rId8"/>
    <p:sldId id="276" r:id="rId9"/>
    <p:sldId id="260" r:id="rId10"/>
    <p:sldId id="277" r:id="rId11"/>
    <p:sldId id="261" r:id="rId12"/>
    <p:sldId id="264" r:id="rId13"/>
    <p:sldId id="265" r:id="rId14"/>
    <p:sldId id="267" r:id="rId15"/>
    <p:sldId id="275" r:id="rId16"/>
    <p:sldId id="266" r:id="rId17"/>
    <p:sldId id="270" r:id="rId18"/>
    <p:sldId id="257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3233" autoAdjust="0"/>
  </p:normalViewPr>
  <p:slideViewPr>
    <p:cSldViewPr>
      <p:cViewPr varScale="1">
        <p:scale>
          <a:sx n="73" d="100"/>
          <a:sy n="73" d="100"/>
        </p:scale>
        <p:origin x="-108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97431-3D23-40AD-A91F-91EDC7B084F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990C5-38CF-492F-A01D-E24CB5429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0C5-38CF-492F-A01D-E24CB542996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smiles.rc-mir.com/smile.98516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3" Type="http://schemas.openxmlformats.org/officeDocument/2006/relationships/hyperlink" Target="http://www.ruvr.ru/files/Image/Editiors/Vengria/malish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9.xml.rels><?xml version="1.0" encoding="UTF-8" standalone="yes"?>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2714620"/>
            <a:ext cx="5105158" cy="336116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Социальное здоровье  школьника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-285776"/>
            <a:ext cx="8458200" cy="220026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 </a:t>
            </a: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Егорлыкская средняя общеобразовательная школа 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 О. Казанского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7" descr="PE0227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32948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286544"/>
          </a:xfrm>
        </p:spPr>
        <p:txBody>
          <a:bodyPr>
            <a:normAutofit fontScale="62500" lnSpcReduction="20000"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8. Дочь-подросток хочет провести выходные на даче у подруги, где соберется компания сверстников в отсутствие родителей. Отпустили бы вы ее?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А. Ни в коем случае. Такие сборища до добра не доводят. Если дети хотят отдохнуть и повеселиться, пускай делают это под надзором старших.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Б. Возможно, если знаю ее товарищей как порядочных и надежных ребят.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В. Она вполне разумный человек, чтобы самой принять решение. Хотя, конечно, в ее отсутствие буду немного беспокоиться.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Г. Не вижу причины запрещать.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9. Как вы отреагируете, если узнаете, что ребенок вам солгал?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А. Постараюсь вывести его на чистую воду и пристыдить.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Б. Если повод не слишком серьезный, не стану придавать значения.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В. Расстроюсь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Г. Попробую разобраться, что его побудило солгать.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10. Считаете ли вы, что подаете ребенку достойный пример?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А. Безусловно.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Б. Стараюсь.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В. Надеюсь.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Г. Не знаю.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atang" pitchFamily="18" charset="-127"/>
                <a:ea typeface="Batang" pitchFamily="18" charset="-127"/>
              </a:rPr>
              <a:t>Обработка результатов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78" y="1554161"/>
          <a:ext cx="8805958" cy="473235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21039"/>
                <a:gridCol w="721800"/>
                <a:gridCol w="721800"/>
                <a:gridCol w="721800"/>
                <a:gridCol w="721800"/>
                <a:gridCol w="793979"/>
                <a:gridCol w="649620"/>
                <a:gridCol w="649620"/>
                <a:gridCol w="649620"/>
                <a:gridCol w="649620"/>
                <a:gridCol w="505260"/>
              </a:tblGrid>
              <a:tr h="4550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Стиль поведения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Номера вопросов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806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Демократический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Б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В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В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Г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В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Г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Б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Г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Б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806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Авторитарный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Г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В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Б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Б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Б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806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Опекающий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В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Б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Б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Б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Г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В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В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В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115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Попустительский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Г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Г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Г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В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В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Г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Б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Г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357158" y="214290"/>
            <a:ext cx="4071966" cy="1857388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ДЕМОКРАТИЧЕСКИЙ СТИЛЬ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Picture 4" descr="j03567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66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j03367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928670"/>
            <a:ext cx="9540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03567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28604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304800" y="2286000"/>
            <a:ext cx="8686800" cy="42148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Родители сознают свою важную роль в становлении личности ребенка, но и за ним признают право на саморазвитие.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Понимают, какие требования необходимо диктовать, какие обсуждать. В разумных пределах готовы пересматривать свои позиции.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Признают и поощряют автономию своих детей.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Открыты для общения и обсуждения с детьми установленных правил поведения; допускают изменения своих требований в разумных пределах.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Дети превосходно адаптированы, уверены в себе, у них развит самоконтроль и социальные навыки.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Хорошо учатся в школе и обладают высокой самооценкой.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>
            <a:off x="357158" y="285728"/>
            <a:ext cx="4071966" cy="1857388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АВТОРИТАРНЫЙ СТИЛЬ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6" descr="942071130fbb857d792c087e7687d7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66"/>
            <a:ext cx="107156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17cf4c75a7617f6dc9951553ed8d0d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28604"/>
            <a:ext cx="19145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714620"/>
            <a:ext cx="8715436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/>
              <a:t>Родители </a:t>
            </a:r>
            <a:r>
              <a:rPr lang="ru-RU" sz="2000" dirty="0" smtClean="0"/>
              <a:t>представляют</a:t>
            </a:r>
            <a:r>
              <a:rPr lang="ru-RU" sz="2000" dirty="0"/>
              <a:t>, каким должен вырасти их </a:t>
            </a:r>
            <a:r>
              <a:rPr lang="ru-RU" sz="2000" dirty="0" smtClean="0"/>
              <a:t>ребенок</a:t>
            </a:r>
            <a:r>
              <a:rPr lang="ru-RU" sz="2000" dirty="0"/>
              <a:t>, и прилагают к этому максимум усилий. 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В </a:t>
            </a:r>
            <a:r>
              <a:rPr lang="ru-RU" sz="2000" dirty="0"/>
              <a:t>своих требованиях </a:t>
            </a:r>
            <a:r>
              <a:rPr lang="ru-RU" sz="2000" dirty="0" smtClean="0"/>
              <a:t>они категоричны </a:t>
            </a:r>
            <a:r>
              <a:rPr lang="ru-RU" sz="2000" dirty="0"/>
              <a:t>и неуступчивы. 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В </a:t>
            </a:r>
            <a:r>
              <a:rPr lang="ru-RU" sz="2000" dirty="0"/>
              <a:t>общении с ребенком они отдают </a:t>
            </a:r>
            <a:r>
              <a:rPr lang="ru-RU" sz="2000" dirty="0" smtClean="0"/>
              <a:t>приказы, устанавливают </a:t>
            </a:r>
            <a:r>
              <a:rPr lang="ru-RU" sz="2000" dirty="0"/>
              <a:t>жесткие </a:t>
            </a:r>
            <a:r>
              <a:rPr lang="ru-RU" sz="2000" dirty="0" smtClean="0"/>
              <a:t>требования </a:t>
            </a:r>
            <a:r>
              <a:rPr lang="ru-RU" sz="2000" dirty="0"/>
              <a:t>и правила, не допускают их </a:t>
            </a:r>
            <a:r>
              <a:rPr lang="ru-RU" sz="2000" dirty="0" smtClean="0"/>
              <a:t>обсуждения.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Закрыты для постоянного общения с детьми.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Дети</a:t>
            </a:r>
            <a:r>
              <a:rPr lang="ru-RU" sz="2000" dirty="0"/>
              <a:t>, как правило, замкнуты, боязливы, угрюмы и зависимы, непритязательны и раздражимы. 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Девочки </a:t>
            </a:r>
            <a:r>
              <a:rPr lang="ru-RU" sz="2000" dirty="0"/>
              <a:t>обычно остаются пассивными и зависимыми на протяжении подросткового и юношеского возраста. 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Мальчики </a:t>
            </a:r>
            <a:r>
              <a:rPr lang="ru-RU" sz="2000" dirty="0"/>
              <a:t>могут стать неуправляемыми и агрессивными.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липарты\J027964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14290"/>
            <a:ext cx="210343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войная волна 2"/>
          <p:cNvSpPr/>
          <p:nvPr/>
        </p:nvSpPr>
        <p:spPr>
          <a:xfrm>
            <a:off x="714348" y="357166"/>
            <a:ext cx="4071966" cy="1857388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ПОПУСТИТЕЛЬСКИЙСТИЛЬ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428868"/>
            <a:ext cx="8715436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/>
              <a:t>Проблемы воспитания не являются для родителей первостепенными, поскольку у них другие заботы. 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Родители </a:t>
            </a:r>
            <a:r>
              <a:rPr lang="ru-RU" sz="2000" dirty="0"/>
              <a:t>не устанавливают для детей никаких ограничений, безразличны к </a:t>
            </a:r>
            <a:r>
              <a:rPr lang="ru-RU" sz="2000" dirty="0" smtClean="0"/>
              <a:t>собственным </a:t>
            </a:r>
            <a:r>
              <a:rPr lang="ru-RU" sz="2000" dirty="0"/>
              <a:t>детям. 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Закрыты </a:t>
            </a:r>
            <a:r>
              <a:rPr lang="ru-RU" sz="2000" dirty="0"/>
              <a:t>для общения, из-за обремененности собственными проблемами у них не остается сил на воспитание </a:t>
            </a:r>
            <a:r>
              <a:rPr lang="ru-RU" sz="2000" dirty="0" smtClean="0"/>
              <a:t>детей. Безразличие </a:t>
            </a:r>
            <a:r>
              <a:rPr lang="ru-RU" sz="2000" dirty="0"/>
              <a:t>родителей сочетается с </a:t>
            </a:r>
            <a:r>
              <a:rPr lang="ru-RU" sz="2000" dirty="0" smtClean="0"/>
              <a:t>враждебностью.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Свои проблемы ребёнку приходится решать самому.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Ребенка </a:t>
            </a:r>
            <a:r>
              <a:rPr lang="ru-RU" sz="2000" dirty="0"/>
              <a:t>ничто не удерживает от того, </a:t>
            </a:r>
            <a:r>
              <a:rPr lang="ru-RU" sz="2000" dirty="0" smtClean="0"/>
              <a:t>чтобы </a:t>
            </a:r>
            <a:r>
              <a:rPr lang="ru-RU" sz="2000" dirty="0"/>
              <a:t>дать волю своим самым разрушительным импульсам и проявить склонность к правонарушающему поведению.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1196975"/>
            <a:ext cx="4691063" cy="7715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9933"/>
                </a:solidFill>
                <a:latin typeface="Arial" charset="0"/>
              </a:rPr>
              <a:t>«ГИПООПЕКА»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743200"/>
            <a:ext cx="8929718" cy="390051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Ребенок предоставлен сам себе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Ощущает себя ненужным, лишним, нелюбимым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Временами вспоминают, что он есть            и уделяют минимум внимания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Вынужден сам думать о себе,</a:t>
            </a:r>
          </a:p>
          <a:p>
            <a:pPr eaLnBrk="1" hangingPunct="1"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завидуя всем детям </a:t>
            </a:r>
          </a:p>
        </p:txBody>
      </p:sp>
      <p:pic>
        <p:nvPicPr>
          <p:cNvPr id="13316" name="Picture 4" descr="ST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2376487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HIL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724400"/>
            <a:ext cx="111442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липарты\FSPLA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14290"/>
            <a:ext cx="1978025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войная волна 2"/>
          <p:cNvSpPr/>
          <p:nvPr/>
        </p:nvSpPr>
        <p:spPr>
          <a:xfrm>
            <a:off x="357158" y="285728"/>
            <a:ext cx="4071966" cy="1857388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ОПЕКАЮЩИЙ  СТИЛЬ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428868"/>
            <a:ext cx="8429684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/>
              <a:t>Родители слишком высоко ценят своего </a:t>
            </a:r>
            <a:r>
              <a:rPr lang="ru-RU" sz="2400" dirty="0" smtClean="0"/>
              <a:t>ребенка, считают простительными </a:t>
            </a:r>
            <a:r>
              <a:rPr lang="ru-RU" sz="2400" dirty="0"/>
              <a:t>его слабости. </a:t>
            </a: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Легко </a:t>
            </a:r>
            <a:r>
              <a:rPr lang="ru-RU" sz="2400" dirty="0"/>
              <a:t>общаются с ним, доверяют ему во всем. </a:t>
            </a: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Не </a:t>
            </a:r>
            <a:r>
              <a:rPr lang="ru-RU" sz="2400" dirty="0"/>
              <a:t>склонны к запретам и ограничениям. </a:t>
            </a: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Ребенок </a:t>
            </a:r>
            <a:r>
              <a:rPr lang="ru-RU" sz="2400" dirty="0"/>
              <a:t>в такой семье слабо или совсем не регламентирует </a:t>
            </a:r>
            <a:r>
              <a:rPr lang="ru-RU" sz="2400" dirty="0" smtClean="0"/>
              <a:t>поведение</a:t>
            </a:r>
            <a:r>
              <a:rPr lang="ru-RU" sz="2400" dirty="0"/>
              <a:t>. </a:t>
            </a: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Родители ограждают детей от любых забот.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Детям </a:t>
            </a:r>
            <a:r>
              <a:rPr lang="ru-RU" sz="2400" dirty="0"/>
              <a:t>предоставлен избыток свободы или руководство родителей незначительно. </a:t>
            </a: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Преобладает </a:t>
            </a:r>
            <a:r>
              <a:rPr lang="ru-RU" sz="2400" dirty="0"/>
              <a:t>безусловная родительская любовь.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714348" y="357166"/>
            <a:ext cx="4071966" cy="1857388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ХАОТИЧЕСКИЙ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СТИЛЬ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64" y="2500306"/>
            <a:ext cx="8358278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Отсутствует единый подход к воспитанию ребенка.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Нет ясно выраженных , конкретных требований к ребенку.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Ребенок лишается ощущения стабильности.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Не формируется самоконтроль и ответственность.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Ребенок становится тревожным, неуверенным в себе.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14 из 152736">
            <a:hlinkClick r:id="rId3" tgtFrame="_blank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285860"/>
            <a:ext cx="4143404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357166"/>
            <a:ext cx="5715008" cy="38576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Плохими дети не рождаются.</a:t>
            </a:r>
          </a:p>
          <a:p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Ребенок рождается,</a:t>
            </a:r>
          </a:p>
          <a:p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чтобы узнать мир,</a:t>
            </a:r>
          </a:p>
          <a:p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А не злить родителей.</a:t>
            </a:r>
          </a:p>
          <a:p>
            <a:endParaRPr lang="ru-RU" sz="3200" b="1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Ш. </a:t>
            </a:r>
            <a:r>
              <a:rPr lang="ru-RU" sz="3200" b="1" dirty="0" err="1" smtClean="0">
                <a:latin typeface="Batang" pitchFamily="18" charset="-127"/>
                <a:ea typeface="Batang" pitchFamily="18" charset="-127"/>
              </a:rPr>
              <a:t>Амонашвили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857232"/>
            <a:ext cx="74993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Спасибо за внимание!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027" name="Picture 3" descr="C:\Documents and Settings\Анна\Рабочий стол\ПСИХОЛОГИЯ\РОДИТЕЛЬСКИЕ СОБРАНИЯ\стили семейного воспитания\sekrety_schaslivoj_se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5715000" cy="399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285728"/>
            <a:ext cx="8329642" cy="1962144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Семья – одно из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немногих мест, где 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Ребенок может почувствовать 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Себя личностью</a:t>
            </a:r>
            <a:endParaRPr lang="ru-RU" sz="2400" dirty="0"/>
          </a:p>
        </p:txBody>
      </p:sp>
      <p:pic>
        <p:nvPicPr>
          <p:cNvPr id="5" name="Содержимое 4" descr="H:\тн\0519201016555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86058"/>
            <a:ext cx="5340350" cy="3539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228600" y="609600"/>
            <a:ext cx="8378825" cy="5772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7" y="10800"/>
                </a:moveTo>
                <a:cubicBezTo>
                  <a:pt x="917" y="16258"/>
                  <a:pt x="5342" y="20683"/>
                  <a:pt x="10800" y="20683"/>
                </a:cubicBezTo>
                <a:cubicBezTo>
                  <a:pt x="16258" y="20683"/>
                  <a:pt x="20683" y="16258"/>
                  <a:pt x="20683" y="10800"/>
                </a:cubicBezTo>
                <a:cubicBezTo>
                  <a:pt x="20683" y="5342"/>
                  <a:pt x="16258" y="917"/>
                  <a:pt x="10800" y="917"/>
                </a:cubicBezTo>
                <a:cubicBezTo>
                  <a:pt x="5342" y="917"/>
                  <a:pt x="917" y="5342"/>
                  <a:pt x="917" y="10800"/>
                </a:cubicBezTo>
                <a:close/>
              </a:path>
            </a:pathLst>
          </a:cu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25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78025" y="685800"/>
            <a:ext cx="5181600" cy="5086350"/>
            <a:chOff x="1246" y="432"/>
            <a:chExt cx="3264" cy="3204"/>
          </a:xfrm>
        </p:grpSpPr>
        <p:pic>
          <p:nvPicPr>
            <p:cNvPr id="5126" name="Picture 5" descr="BD20656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6" y="432"/>
              <a:ext cx="3264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6" descr="BD20657_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4" y="3168"/>
              <a:ext cx="3168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593850" y="16414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sz="3600" b="1" i="1">
              <a:latin typeface="Times New Roman" pitchFamily="18" charset="0"/>
            </a:endParaRPr>
          </a:p>
        </p:txBody>
      </p:sp>
      <p:sp>
        <p:nvSpPr>
          <p:cNvPr id="5125" name="WordArt 13"/>
          <p:cNvSpPr>
            <a:spLocks noChangeArrowheads="1" noChangeShapeType="1" noTextEdit="1"/>
          </p:cNvSpPr>
          <p:nvPr/>
        </p:nvSpPr>
        <p:spPr bwMode="auto">
          <a:xfrm>
            <a:off x="1066800" y="1371600"/>
            <a:ext cx="70104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"Любя своих детей,</a:t>
            </a:r>
          </a:p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учите их любить Вас, не научите</a:t>
            </a:r>
          </a:p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- будете  плакать на старости лет </a:t>
            </a:r>
          </a:p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- вот, по моему, одна из самых мудрых истин </a:t>
            </a:r>
          </a:p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материнства и отцовства."</a:t>
            </a:r>
          </a:p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В. А. Сухомлинский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build="p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755650" y="260350"/>
            <a:ext cx="7704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Детство</a:t>
            </a:r>
            <a:r>
              <a:rPr lang="ru-RU" sz="3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самый поддающийся педагогическим воздействиям период</a:t>
            </a:r>
            <a:r>
              <a:rPr lang="ru-RU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144463" y="5486400"/>
            <a:ext cx="8748712" cy="8223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dist="99190" dir="301166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детстве закладываются основы, создаются предпосылки   гармоничной личности</a:t>
            </a:r>
          </a:p>
        </p:txBody>
      </p:sp>
      <p:pic>
        <p:nvPicPr>
          <p:cNvPr id="5" name="Picture 4" descr="bezzmirblekne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357313"/>
            <a:ext cx="5072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92500" y="1196975"/>
          <a:ext cx="5411788" cy="4111625"/>
        </p:xfrm>
        <a:graphic>
          <a:graphicData uri="http://schemas.openxmlformats.org/presentationml/2006/ole">
            <p:oleObj spid="_x0000_s1026" name="Photo Editor Photo" r:id="rId3" imgW="5714286" imgH="3809524" progId="">
              <p:embed/>
            </p:oleObj>
          </a:graphicData>
        </a:graphic>
      </p:graphicFrame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762000" y="227013"/>
            <a:ext cx="7929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РЕБЁНОК  ЖДЁТ ОТ РОДИТЕЛЕЙ:</a:t>
            </a:r>
            <a:endParaRPr lang="ru-RU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09600" y="15986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ЛЮБВИ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09600" y="1979613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ТЕПЛА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533400" y="2360613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ОДОБРЕНИЯ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533400" y="2741613"/>
            <a:ext cx="1535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ЗАБОТЫ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533400" y="3122613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ПОДДЕРЖКИ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533400" y="3503613"/>
            <a:ext cx="179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ПОХВАЛЫ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533400" y="3884613"/>
            <a:ext cx="221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ПОНИМАНИЯ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533400" y="4265613"/>
            <a:ext cx="196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НЕЖНОСТИ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533400" y="4646613"/>
            <a:ext cx="150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УЛЫБКИ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4" grpId="0" autoUpdateAnimBg="0"/>
      <p:bldP spid="75785" grpId="0" autoUpdateAnimBg="0"/>
      <p:bldP spid="75786" grpId="0" autoUpdateAnimBg="0"/>
      <p:bldP spid="75787" grpId="0" autoUpdateAnimBg="0"/>
      <p:bldP spid="75790" grpId="0" autoUpdateAnimBg="0"/>
      <p:bldP spid="75791" grpId="0" autoUpdateAnimBg="0"/>
      <p:bldP spid="75792" grpId="0" autoUpdateAnimBg="0"/>
      <p:bldP spid="75795" grpId="0" autoUpdateAnimBg="0"/>
      <p:bldP spid="7579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Стили воспитания</a:t>
            </a:r>
            <a:endParaRPr lang="ru-RU" sz="4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785926"/>
            <a:ext cx="3695696" cy="11604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авторитарный</a:t>
            </a:r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28" y="1785926"/>
            <a:ext cx="3857652" cy="11287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демократический</a:t>
            </a:r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500438"/>
            <a:ext cx="3786214" cy="1200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Batang" pitchFamily="18" charset="-127"/>
                <a:ea typeface="Batang" pitchFamily="18" charset="-127"/>
              </a:rPr>
              <a:t>п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опустительский </a:t>
            </a:r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3500438"/>
            <a:ext cx="3643338" cy="1200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хаотический</a:t>
            </a:r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3174" y="5072074"/>
            <a:ext cx="3500462" cy="1200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опекающий</a:t>
            </a:r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АНКЕТИРОВАНИЕ  РОДИТЕЛЕЙ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9144000" cy="585789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050" dirty="0" smtClean="0"/>
          </a:p>
          <a:p>
            <a:endParaRPr lang="ru-RU" sz="1050" dirty="0" smtClean="0"/>
          </a:p>
          <a:p>
            <a:endParaRPr lang="ru-RU" sz="105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991600" cy="5929330"/>
          </a:xfrm>
        </p:spPr>
        <p:txBody>
          <a:bodyPr>
            <a:normAutofit fontScale="92500" lnSpcReduction="20000"/>
          </a:bodyPr>
          <a:lstStyle/>
          <a:p>
            <a:r>
              <a:rPr lang="ru-RU" sz="2900" b="1" dirty="0" smtClean="0">
                <a:solidFill>
                  <a:srgbClr val="002060"/>
                </a:solidFill>
              </a:rPr>
              <a:t>1. Чем, по вашему мнению, в большей мере определяется характер человека – наследственностью или воспитанием?</a:t>
            </a:r>
          </a:p>
          <a:p>
            <a:r>
              <a:rPr lang="ru-RU" sz="2900" dirty="0" smtClean="0">
                <a:solidFill>
                  <a:srgbClr val="002060"/>
                </a:solidFill>
              </a:rPr>
              <a:t>А. Преимущественно воспитанием.</a:t>
            </a:r>
            <a:br>
              <a:rPr lang="ru-RU" sz="2900" dirty="0" smtClean="0">
                <a:solidFill>
                  <a:srgbClr val="002060"/>
                </a:solidFill>
              </a:rPr>
            </a:br>
            <a:r>
              <a:rPr lang="ru-RU" sz="2900" dirty="0" smtClean="0">
                <a:solidFill>
                  <a:srgbClr val="002060"/>
                </a:solidFill>
              </a:rPr>
              <a:t>Б. Сочетанием врожденных задатков и условий среды.</a:t>
            </a:r>
            <a:br>
              <a:rPr lang="ru-RU" sz="2900" dirty="0" smtClean="0">
                <a:solidFill>
                  <a:srgbClr val="002060"/>
                </a:solidFill>
              </a:rPr>
            </a:br>
            <a:r>
              <a:rPr lang="ru-RU" sz="2900" dirty="0" smtClean="0">
                <a:solidFill>
                  <a:srgbClr val="002060"/>
                </a:solidFill>
              </a:rPr>
              <a:t>В. Главным образом врожденными задатками.</a:t>
            </a:r>
            <a:br>
              <a:rPr lang="ru-RU" sz="2900" dirty="0" smtClean="0">
                <a:solidFill>
                  <a:srgbClr val="002060"/>
                </a:solidFill>
              </a:rPr>
            </a:br>
            <a:r>
              <a:rPr lang="ru-RU" sz="2900" dirty="0" smtClean="0">
                <a:solidFill>
                  <a:srgbClr val="002060"/>
                </a:solidFill>
              </a:rPr>
              <a:t>Г. Ни тем, ни другим, а жизненным опытом.</a:t>
            </a:r>
          </a:p>
          <a:p>
            <a:r>
              <a:rPr lang="ru-RU" sz="2900" b="1" dirty="0" smtClean="0">
                <a:solidFill>
                  <a:srgbClr val="002060"/>
                </a:solidFill>
              </a:rPr>
              <a:t>2. Как вы относитесь к мысли о том, что дети воспитывают своих родителей?</a:t>
            </a:r>
          </a:p>
          <a:p>
            <a:r>
              <a:rPr lang="ru-RU" sz="2900" dirty="0" smtClean="0">
                <a:solidFill>
                  <a:srgbClr val="002060"/>
                </a:solidFill>
              </a:rPr>
              <a:t>А. Это игра слов, софизм, имеющий мало отношения к действительности.</a:t>
            </a:r>
            <a:br>
              <a:rPr lang="ru-RU" sz="2900" dirty="0" smtClean="0">
                <a:solidFill>
                  <a:srgbClr val="002060"/>
                </a:solidFill>
              </a:rPr>
            </a:br>
            <a:r>
              <a:rPr lang="ru-RU" sz="2900" dirty="0" smtClean="0">
                <a:solidFill>
                  <a:srgbClr val="002060"/>
                </a:solidFill>
              </a:rPr>
              <a:t>Б. Абсолютно с этим согласен.</a:t>
            </a:r>
            <a:br>
              <a:rPr lang="ru-RU" sz="2900" dirty="0" smtClean="0">
                <a:solidFill>
                  <a:srgbClr val="002060"/>
                </a:solidFill>
              </a:rPr>
            </a:br>
            <a:r>
              <a:rPr lang="ru-RU" sz="2900" dirty="0" smtClean="0">
                <a:solidFill>
                  <a:srgbClr val="002060"/>
                </a:solidFill>
              </a:rPr>
              <a:t>В. Готов с этим согласиться при условии, что нельзя забывать и о традиционной роли родителей как воспитателей своих детей.</a:t>
            </a:r>
            <a:br>
              <a:rPr lang="ru-RU" sz="2900" dirty="0" smtClean="0">
                <a:solidFill>
                  <a:srgbClr val="002060"/>
                </a:solidFill>
              </a:rPr>
            </a:br>
            <a:r>
              <a:rPr lang="ru-RU" sz="2900" dirty="0" smtClean="0">
                <a:solidFill>
                  <a:srgbClr val="002060"/>
                </a:solidFill>
              </a:rPr>
              <a:t>Г. Затрудняюсь ответить, не задумывался об этом.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357166"/>
            <a:ext cx="8267728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3. Какое из суждений о воспитании вы находите наиболее удачным?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А. Если вам больше нечего сказать ребенку, скажите ему, чтобы он пошел умыться </a:t>
            </a:r>
            <a:r>
              <a:rPr lang="ru-RU" sz="1800" i="1" dirty="0" smtClean="0">
                <a:solidFill>
                  <a:schemeClr val="tx1"/>
                </a:solidFill>
              </a:rPr>
              <a:t>(Эдгар </a:t>
            </a:r>
            <a:r>
              <a:rPr lang="ru-RU" sz="1800" i="1" dirty="0" err="1" smtClean="0">
                <a:solidFill>
                  <a:schemeClr val="tx1"/>
                </a:solidFill>
              </a:rPr>
              <a:t>Хоу</a:t>
            </a:r>
            <a:r>
              <a:rPr lang="ru-RU" sz="1800" i="1" dirty="0" smtClean="0">
                <a:solidFill>
                  <a:schemeClr val="tx1"/>
                </a:solidFill>
              </a:rPr>
              <a:t>)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Б. Цель воспитания — научить детей обходиться без нас</a:t>
            </a:r>
            <a:r>
              <a:rPr lang="ru-RU" sz="1800" i="1" dirty="0" smtClean="0">
                <a:solidFill>
                  <a:schemeClr val="tx1"/>
                </a:solidFill>
              </a:rPr>
              <a:t> (Эрнст </a:t>
            </a:r>
            <a:r>
              <a:rPr lang="ru-RU" sz="1800" i="1" dirty="0" err="1" smtClean="0">
                <a:solidFill>
                  <a:schemeClr val="tx1"/>
                </a:solidFill>
              </a:rPr>
              <a:t>Легуве</a:t>
            </a:r>
            <a:r>
              <a:rPr lang="ru-RU" sz="1800" i="1" dirty="0" smtClean="0">
                <a:solidFill>
                  <a:schemeClr val="tx1"/>
                </a:solidFill>
              </a:rPr>
              <a:t>)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В. Детям нужны не поучения, а примеры </a:t>
            </a:r>
            <a:r>
              <a:rPr lang="ru-RU" sz="1800" i="1" dirty="0" smtClean="0">
                <a:solidFill>
                  <a:schemeClr val="tx1"/>
                </a:solidFill>
              </a:rPr>
              <a:t>(</a:t>
            </a:r>
            <a:r>
              <a:rPr lang="ru-RU" sz="1800" i="1" dirty="0" err="1" smtClean="0">
                <a:solidFill>
                  <a:schemeClr val="tx1"/>
                </a:solidFill>
              </a:rPr>
              <a:t>Жозеф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Жубер</a:t>
            </a:r>
            <a:r>
              <a:rPr lang="ru-RU" sz="1800" i="1" dirty="0" smtClean="0">
                <a:solidFill>
                  <a:schemeClr val="tx1"/>
                </a:solidFill>
              </a:rPr>
              <a:t>)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Г. Научи сына послушанию, тогда сможешь научить и всему остальному </a:t>
            </a:r>
            <a:r>
              <a:rPr lang="ru-RU" sz="1800" i="1" dirty="0" smtClean="0">
                <a:solidFill>
                  <a:schemeClr val="tx1"/>
                </a:solidFill>
              </a:rPr>
              <a:t>(Томас </a:t>
            </a:r>
            <a:r>
              <a:rPr lang="ru-RU" sz="1800" i="1" dirty="0" err="1" smtClean="0">
                <a:solidFill>
                  <a:schemeClr val="tx1"/>
                </a:solidFill>
              </a:rPr>
              <a:t>Фуллер</a:t>
            </a:r>
            <a:r>
              <a:rPr lang="ru-RU" sz="1800" i="1" dirty="0" smtClean="0">
                <a:solidFill>
                  <a:schemeClr val="tx1"/>
                </a:solidFill>
              </a:rPr>
              <a:t>).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4. Считаете ли вы, что родители должны просвещать детей в вопросах пола?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А. Меня никто этому не учил, и их сама жизнь научит.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Б. Считаю, что родителям следует в доступной форме удовлетворять возникающий у детей интерес к этим вопросам.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В. Когда дети достаточно повзрослеют, необходимо будет завести разговор и об этом. А в школьном возрасте главное — позаботиться о том, чтобы оградить их от проявлений безнравственности.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Г. Конечно, в первую очередь это должны сделать родители.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5. Следует ли родителям давать ребенку деньги на карманные расходы?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А. Если попросит, можно и дать.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Б. Лучше всего регулярно выдавать определенную сумму на конкретные цели и контролировать расходы.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В. Целесообразно выдавать некоторую сумму на определенный срок (на неделю, на месяц), чтобы ребенок сам учился планировать свои расходы.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Г. Когда есть возможность, можно иной раз дать ему какую-то сумму.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6. Как вы поступите, если узнаете, что вашего ребенка обидел одноклассник?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А. Огорчусь, постараюсь утешить ребенка.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Б. Отправлюсь выяснить отношения с родителями обидчика.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В. Дети сами лучше разберутся в своих отношениях, тем более что их обиды недолги.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Г. Посоветую ребенку, как ему лучше себя вести в таких ситуациях.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7. Как вы отнесетесь к сквернословию ребенка?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А. Постараюсь довести до его понимания, что в нашей семье, да и вообще среди порядочных людей, это не принято.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Б. Сквернословие надо пресекать в зародыше! Наказание тут необходимо, а от общения с невоспитанными сверстниками ребенка впредь надо оградить.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В. Подумаешь! Все мы знаем эти слова. Не надо придавать этому значения, пока это не выходит за разумные пределы.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Г. Ребенок вправе выражать свои чувства, даже тем способом, который нам не по душе.</a:t>
            </a:r>
          </a:p>
          <a:p>
            <a:pPr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MCj04338680000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643578"/>
            <a:ext cx="1142976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617</TotalTime>
  <Words>718</Words>
  <Application>Microsoft Office PowerPoint</Application>
  <PresentationFormat>Экран (4:3)</PresentationFormat>
  <Paragraphs>164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Трек</vt:lpstr>
      <vt:lpstr>Photo Editor Photo</vt:lpstr>
      <vt:lpstr>Социальное здоровье  школьника</vt:lpstr>
      <vt:lpstr>Слайд 2</vt:lpstr>
      <vt:lpstr>Слайд 3</vt:lpstr>
      <vt:lpstr>Слайд 4</vt:lpstr>
      <vt:lpstr>Слайд 5</vt:lpstr>
      <vt:lpstr>Стили воспитания</vt:lpstr>
      <vt:lpstr> АНКЕТИРОВАНИЕ  РОДИТЕЛЕЙ  </vt:lpstr>
      <vt:lpstr>Слайд 8</vt:lpstr>
      <vt:lpstr>Слайд 9</vt:lpstr>
      <vt:lpstr>Слайд 10</vt:lpstr>
      <vt:lpstr>Обработка результатов</vt:lpstr>
      <vt:lpstr>Слайд 12</vt:lpstr>
      <vt:lpstr>Слайд 13</vt:lpstr>
      <vt:lpstr>Слайд 14</vt:lpstr>
      <vt:lpstr>«ГИПООПЕКА»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Стили семейного воспитания</dc:title>
  <cp:lastModifiedBy>соц.каб</cp:lastModifiedBy>
  <cp:revision>37</cp:revision>
  <dcterms:modified xsi:type="dcterms:W3CDTF">2014-12-04T12:29:42Z</dcterms:modified>
</cp:coreProperties>
</file>