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5" r:id="rId2"/>
    <p:sldId id="271" r:id="rId3"/>
    <p:sldId id="257" r:id="rId4"/>
    <p:sldId id="272" r:id="rId5"/>
    <p:sldId id="276" r:id="rId6"/>
    <p:sldId id="27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00"/>
    <a:srgbClr val="9900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D1069E-66CD-48A7-A382-58A66A4B6B93}" type="datetimeFigureOut">
              <a:rPr lang="ru-RU"/>
              <a:pPr>
                <a:defRPr/>
              </a:pPr>
              <a:t>13.05.2016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F2396C-0CA5-440B-B348-A27874D22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9139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2E6F-A91F-41D6-9EB1-E694F038D6D3}" type="datetime1">
              <a:rPr lang="ru-RU"/>
              <a:pPr>
                <a:defRPr/>
              </a:pPr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6FCF6-9B3C-4890-891B-FC5744197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CB36-C8F5-4C95-883E-10813DD61874}" type="datetime1">
              <a:rPr lang="ru-RU"/>
              <a:pPr>
                <a:defRPr/>
              </a:pPr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3BF4-1B14-4845-BEEF-9C048AD52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5D35-C5AC-49B8-A6FB-4AD3C87B49AD}" type="datetime1">
              <a:rPr lang="ru-RU"/>
              <a:pPr>
                <a:defRPr/>
              </a:pPr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F55C-9BE0-455C-89A6-83BBEFCE7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A2A5-CE62-47B0-9569-88EB4BDAAA44}" type="datetime1">
              <a:rPr lang="ru-RU"/>
              <a:pPr>
                <a:defRPr/>
              </a:pPr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75DA-37FB-4BC9-A48C-94296B71B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B770E-11BE-439A-9053-7E521E7B1277}" type="datetime1">
              <a:rPr lang="ru-RU"/>
              <a:pPr>
                <a:defRPr/>
              </a:pPr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A734-FBCC-428D-88A5-7DDE35E5D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C259-FA1A-4B4F-B6B6-0E3BE2203B31}" type="datetime1">
              <a:rPr lang="ru-RU"/>
              <a:pPr>
                <a:defRPr/>
              </a:pPr>
              <a:t>13.05.2016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CA36-7417-4BA5-92F0-9C27F4266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6AC07-3275-4ADE-A08B-385E7146B495}" type="datetime1">
              <a:rPr lang="ru-RU"/>
              <a:pPr>
                <a:defRPr/>
              </a:pPr>
              <a:t>13.05.2016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D658-51C5-4AEB-AE2C-A79B73211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7AFC-B4CB-4634-B5EB-D8FCF9757EB2}" type="datetime1">
              <a:rPr lang="ru-RU"/>
              <a:pPr>
                <a:defRPr/>
              </a:pPr>
              <a:t>13.05.2016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15BB-8823-481C-992E-ED8B3554A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A6E7-DECE-4897-8337-B6EC7474E55F}" type="datetime1">
              <a:rPr lang="ru-RU"/>
              <a:pPr>
                <a:defRPr/>
              </a:pPr>
              <a:t>13.05.2016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A20A-D438-4B39-8F7C-3D4F1371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47AB-B81F-475A-81B8-96C1AB8E32BB}" type="datetime1">
              <a:rPr lang="ru-RU"/>
              <a:pPr>
                <a:defRPr/>
              </a:pPr>
              <a:t>13.05.2016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81F0-D2B3-47A4-B261-E326DDAA3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8B630-6689-4D0C-BDD5-533DF4E356A7}" type="datetime1">
              <a:rPr lang="ru-RU"/>
              <a:pPr>
                <a:defRPr/>
              </a:pPr>
              <a:t>13.05.2016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68A0-80FF-45C8-B6C2-45E68599C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D589D4-F65E-466B-97C4-B153AA5B3280}" type="datetime1">
              <a:rPr lang="ru-RU"/>
              <a:pPr>
                <a:defRPr/>
              </a:pPr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3F39BC-AFA3-4D56-A325-4866F8960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47;&#1074;&#1077;&#1079;&#1076;&#1085;&#1072;&#1103;%20&#1089;&#1090;&#1088;&#1072;&#1085;&#1072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6A20A-D438-4B39-8F7C-3D4F13715FA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2050" name="Picture 2" descr="C:\Users\User\Desktop\letnee_cht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0"/>
            <a:ext cx="1015312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640960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>
                <a:gd name="adj" fmla="val 25101"/>
              </a:avLst>
            </a:prstTxWarp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  <a:latin typeface="Comic Sans MS" pitchFamily="66" charset="0"/>
              </a:rPr>
              <a:t>Читайте! Читайте! Читайте!</a:t>
            </a:r>
            <a:endParaRPr lang="ru-RU" sz="4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5" name="Звездная ст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vestnik-goroda.ru/uploads/posts/2013-10/1382077042_krsk.sibnovosti.ru-500-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204537" cy="4094994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63688" y="980728"/>
            <a:ext cx="5616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Чтение снижает стресс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27584" y="1988840"/>
            <a:ext cx="74523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современном мире избавления от стресса — основная забота многих людей. Богатство и ритмика книжного текста имеет свойство успокаивать психику и освобождать организм от стресса. Особенно помогает в этом регулярное чтение перед сном.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ic.pics.livejournal.com/dolphinsplay/47283985/26679/26679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157192"/>
            <a:ext cx="1512168" cy="1302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980728"/>
            <a:ext cx="6729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Чтение добавляет уверенности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shkolazhizni.ru/img/content/i107/107586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611888" cy="44051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1988840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книг делает нас более уверенными. Когда в разговоре мы демонстрируем высокую эрудицию и глубокое знание того или иного предмета, то невольно ведем себя более уверенно и собранно. А признание окружающими ваших познаний положительно сказывается на самооценке.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c.pics.livejournal.com/dolphinsplay/47283985/26679/26679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229200"/>
            <a:ext cx="1558988" cy="134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980728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5.Чтение развивает память и мышление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://2.bp.blogspot.com/-1SjNmd65F4U/Tb7STBZ8EZI/AAAAAAAAADg/zdSEP_v-rbc/s320/1297758109_chil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328592" cy="4662518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764704"/>
            <a:ext cx="784887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 из важных преимуществ чтения книг — это тот положительный эффект, который оно оказывает на наше мышление. При чтении мы больше рассуждаем, чтобы понять ту или иную идею произведения. Мы обычно представляем много деталей: персонажей, их одежду, окружающие предметы. Также необходимо помнить множество вещей, которые нужны для понимания произведения. Это тренирует память и логику.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c.pics.livejournal.com/dolphinsplay/47283985/26679/26679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589240"/>
            <a:ext cx="1296144" cy="111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61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395536" y="924153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6.Чтение защищает от болезни Альцгеймера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http://xage.ru/media/posts/2013/3/5/pochemu-polezno-chitat-5-prich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6552728" cy="412677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2420888"/>
            <a:ext cx="74523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данным научных исследований, чтение действительно защищает от заболеваний мозга. Когда вы читаете, активность мозга увеличивается и постоянно находится в тонусе, что улучшает его состояние.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c.pics.livejournal.com/dolphinsplay/47283985/26679/26679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117228"/>
            <a:ext cx="1570589" cy="135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99592" y="913120"/>
            <a:ext cx="698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 Чтение делает моложе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orld.fedpress.ru/sites/fedpress/files/stenina-olga/news/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5889848" cy="441738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3568" y="2060848"/>
            <a:ext cx="77048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Давно доказано, что организм человека стареет быстрее, когда стареет мозг. Чтение заставляет ваш мозг постоянно работать, в результате ваша старость отодвигается.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c.pics.livejournal.com/dolphinsplay/47283985/26679/26679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869160"/>
            <a:ext cx="1728192" cy="148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9552" y="868070"/>
            <a:ext cx="8100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 Чтение делает нас более творческими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krusto.ru/wp-content/gallery/13-11-8/lovely-kids-reading-950x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429078" cy="430104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3568" y="1988840"/>
            <a:ext cx="78488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Креативные люди могут генерировать сразу несколько отличных идей. Откуда их можно взять? Из книг. Читая произведение, вы можете почерпнуть оттуда массу идей, которые впоследствии воплотить в жизнь.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c.pics.livejournal.com/dolphinsplay/47283985/26679/26679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653136"/>
            <a:ext cx="2025839" cy="1744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7584" y="836712"/>
            <a:ext cx="7416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 Чтение улучшает сон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cdn2.listsoplenty.com/listsoplenty-cdn/pix/uploads/2010/04/cat-sleeping-with-book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553175" cy="462268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9552" y="1772816"/>
            <a:ext cx="810039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систематически будете читать перед сном, то вскоре организм привыкнет к этому, и тогда чтение станет своеобразным сигналом для организма, который говорит о скором отходе ко сну. Таким образом вы не только улучшите свой сон, но и утром будете чувствовать себя бодрее.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c.pics.livejournal.com/dolphinsplay/47283985/26679/26679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97152"/>
            <a:ext cx="1942230" cy="1672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908720"/>
            <a:ext cx="806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 Чтение улучшает концентрацию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ashpilkah.com.ua:8080/_filestorage/foto/30/chteni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230888" cy="464037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3568" y="1844824"/>
            <a:ext cx="766834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чтении необходимо сконцентрироваться на содержании произведения, не отвлекаясь на посторонние предметы. Этот навык очень полезен при любой другой деятельности. Также чтение книг развивает объективность и способность принимать взвешенные решения.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c.pics.livejournal.com/dolphinsplay/47283985/26679/26679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301208"/>
            <a:ext cx="1607795" cy="1384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suffra.com/8dec1125683d40528b08ecce8a0dc29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" y="8591"/>
            <a:ext cx="9142286" cy="685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77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484784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«Любите книгу, она облегчит вам жизнь, дружески поможет разобраться в пестрой и бурной путанице мыслей, чувств, событий, она научит вас уважать человека и самих себя, она окрыляет ум и сердце чувством любви к миру, к человеку»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(М. Горький)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c.pics.livejournal.com/dolphinsplay/47283985/26679/26679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81128"/>
            <a:ext cx="2088232" cy="1798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49356"/>
            <a:ext cx="3434333" cy="512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C:\Users\User\Desktop\5374955-R3L8T8D-400-AqLW2JACEAAsHS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0284"/>
            <a:ext cx="4170040" cy="50561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76470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</a:rPr>
              <a:t>ЧИТАЙТЕ КНИГИ, И ВЫ ОТКРОЕТЕ ОКЕАНЫ ЗНАНИЙ!</a:t>
            </a:r>
            <a:endParaRPr lang="ru-RU" sz="24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5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187624" y="1412776"/>
            <a:ext cx="6656388" cy="1800200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990000"/>
                </a:solidFill>
                <a:latin typeface="Comic Sans MS" pitchFamily="66" charset="0"/>
              </a:rPr>
              <a:t>Спасибо за внимание!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990000"/>
                </a:solidFill>
                <a:latin typeface="Comic Sans MS" pitchFamily="66" charset="0"/>
              </a:rPr>
              <a:t>До новых встреч!</a:t>
            </a:r>
            <a:endParaRPr lang="ru-RU" sz="44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27650" name="Picture 2" descr="http://ic.pics.livejournal.com/dolphinsplay/47283985/26679/26679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70445"/>
            <a:ext cx="3563380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67944" y="98072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 перестают мыслить лишь в том случае, когда перестают читать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Д.Дидро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3068960"/>
            <a:ext cx="74888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22A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чем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22A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польза чтения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22A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Что имеют в виду люди, утверждая, что читать полезно? Почему многие продолжают читать, ведь не только для того чтобы расслабиться, отдохнуть, или просто занять свободное время?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c.pics.livejournal.com/dolphinsplay/47283985/26679/26679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1942230" cy="1672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d187d182d0b5d0bdd0b8d0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4736"/>
            <a:ext cx="9144000" cy="6103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412776"/>
            <a:ext cx="889248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</a:rPr>
              <a:t>ЧИТАТЬ НЕ ВРЕДНО -  ВРЕДНО НЕ ЧИТАТЬ!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24744"/>
            <a:ext cx="438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Книга — книгой, а </a:t>
            </a:r>
            <a:r>
              <a:rPr lang="ru-RU" sz="2400" b="1" i="1" dirty="0" smtClean="0">
                <a:solidFill>
                  <a:srgbClr val="800000"/>
                </a:solidFill>
              </a:rPr>
              <a:t>мозгами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139" y="1628800"/>
            <a:ext cx="5975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Книга поможет в труде, выручит </a:t>
            </a:r>
            <a:r>
              <a:rPr lang="ru-RU" sz="2400" b="1" i="1" dirty="0" smtClean="0">
                <a:solidFill>
                  <a:srgbClr val="800000"/>
                </a:solidFill>
              </a:rPr>
              <a:t>в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617" y="2276872"/>
            <a:ext cx="5597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Книга – твой друг, без нее как </a:t>
            </a:r>
            <a:r>
              <a:rPr lang="ru-RU" sz="2400" b="1" i="1" dirty="0" smtClean="0">
                <a:solidFill>
                  <a:srgbClr val="800000"/>
                </a:solidFill>
              </a:rPr>
              <a:t>без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0400" y="2929841"/>
            <a:ext cx="5174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Кто много читает, тот </a:t>
            </a:r>
            <a:r>
              <a:rPr lang="ru-RU" sz="2400" b="1" i="1" dirty="0" smtClean="0">
                <a:solidFill>
                  <a:srgbClr val="800000"/>
                </a:solidFill>
              </a:rPr>
              <a:t>много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6417" y="3573016"/>
            <a:ext cx="4610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С книгой поведешься – </a:t>
            </a:r>
            <a:r>
              <a:rPr lang="ru-RU" sz="2400" b="1" i="1" dirty="0" smtClean="0">
                <a:solidFill>
                  <a:srgbClr val="800000"/>
                </a:solidFill>
              </a:rPr>
              <a:t>ума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736" y="4221088"/>
            <a:ext cx="4999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Нет умного соседа – с </a:t>
            </a:r>
            <a:r>
              <a:rPr lang="ru-RU" sz="2400" b="1" i="1" dirty="0" smtClean="0">
                <a:solidFill>
                  <a:srgbClr val="800000"/>
                </a:solidFill>
              </a:rPr>
              <a:t>книгой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736" y="4797152"/>
            <a:ext cx="6365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Прочел </a:t>
            </a:r>
            <a:r>
              <a:rPr lang="ru-RU" sz="2400" b="1" i="1" dirty="0" smtClean="0">
                <a:solidFill>
                  <a:srgbClr val="800000"/>
                </a:solidFill>
              </a:rPr>
              <a:t>хорошую книгу </a:t>
            </a:r>
            <a:r>
              <a:rPr lang="ru-RU" sz="2400" b="1" i="1" dirty="0">
                <a:solidFill>
                  <a:srgbClr val="800000"/>
                </a:solidFill>
              </a:rPr>
              <a:t>– встретился </a:t>
            </a:r>
            <a:r>
              <a:rPr lang="ru-RU" sz="2400" b="1" i="1" dirty="0" smtClean="0">
                <a:solidFill>
                  <a:srgbClr val="800000"/>
                </a:solidFill>
              </a:rPr>
              <a:t>с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6417" y="5584884"/>
            <a:ext cx="6629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Будешь книги читать-будешь </a:t>
            </a:r>
            <a:r>
              <a:rPr lang="ru-RU" sz="2800" b="1" i="1" dirty="0" smtClean="0">
                <a:solidFill>
                  <a:srgbClr val="FF0000"/>
                </a:solidFill>
              </a:rPr>
              <a:t>все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4513" y="1128611"/>
            <a:ext cx="1357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800000"/>
                </a:solidFill>
              </a:rPr>
              <a:t>двигай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3404" y="1634691"/>
            <a:ext cx="913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беде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97764" y="2276870"/>
            <a:ext cx="691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рук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93240" y="2929840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знает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85761" y="3573015"/>
            <a:ext cx="2073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наберешься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23790" y="4221088"/>
            <a:ext cx="1447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беседуй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99068" y="4797150"/>
            <a:ext cx="1297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</a:rPr>
              <a:t>другом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82242" y="5584884"/>
            <a:ext cx="1535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знать 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0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2327" y="5805264"/>
            <a:ext cx="855249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700" b="1" i="1" dirty="0" smtClean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  </a:t>
            </a:r>
            <a:r>
              <a:rPr lang="ru-RU" sz="1700" b="1" i="1" dirty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«Читайте! Пусть не будет ни одного дня, когда бы вы не прочли хотя бы одной страницы новой книги</a:t>
            </a:r>
            <a:r>
              <a:rPr lang="ru-RU" sz="1700" b="1" i="1" dirty="0" smtClean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» </a:t>
            </a:r>
          </a:p>
          <a:p>
            <a:pPr>
              <a:spcAft>
                <a:spcPts val="0"/>
              </a:spcAft>
            </a:pPr>
            <a:r>
              <a:rPr lang="ru-RU" sz="1700" b="1" i="1" dirty="0" smtClean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                                                                                                         </a:t>
            </a:r>
            <a:endParaRPr lang="ru-RU" sz="1700" b="1" dirty="0">
              <a:solidFill>
                <a:srgbClr val="000099"/>
              </a:solidFill>
              <a:effectLst/>
              <a:latin typeface="Cambria"/>
              <a:ea typeface="Cambria"/>
              <a:cs typeface="Times New Roman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18535" y="806699"/>
            <a:ext cx="8629699" cy="534069"/>
          </a:xfrm>
        </p:spPr>
        <p:txBody>
          <a:bodyPr/>
          <a:lstStyle/>
          <a:p>
            <a:pPr algn="ctr"/>
            <a:r>
              <a:rPr lang="ru-RU" sz="2800" b="1" u="sng" dirty="0" smtClean="0">
                <a:solidFill>
                  <a:srgbClr val="800000"/>
                </a:solidFill>
              </a:rPr>
              <a:t>Великие </a:t>
            </a:r>
            <a:r>
              <a:rPr lang="ru-RU" sz="2800" b="1" u="sng" dirty="0">
                <a:solidFill>
                  <a:srgbClr val="800000"/>
                </a:solidFill>
              </a:rPr>
              <a:t>люди о значении книги в жизни человека: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1127" y="1484784"/>
            <a:ext cx="86271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i="1" dirty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«Книга, быть может, наиболее сложное и великое чудо из всех чудес, сотворенных человечеством на пути к счастью и могуществу будущего».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8989" y="2669723"/>
            <a:ext cx="874336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700" b="1" i="1" dirty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«Как из копеек составляются рубли, так и из крупинок прочитанного составляется знание».                                                                                </a:t>
            </a:r>
            <a:endParaRPr lang="ru-RU" sz="1700" b="1" dirty="0">
              <a:solidFill>
                <a:srgbClr val="000099"/>
              </a:solidFill>
              <a:latin typeface="Cambria"/>
              <a:ea typeface="Cambria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0723" y="3523812"/>
            <a:ext cx="87433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7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700" b="1" i="1" dirty="0" smtClean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«Любите книгу, она облегчит вам жизнь, дружески поможет разобраться в пестрой и бурной путанице мыслей, чувств, событий, она научит вас уважать человека и самих себя, она окрыляет ум и сердце чувством к миру, к человеку».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0348" y="4928101"/>
            <a:ext cx="853741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700" b="1" i="1" dirty="0" smtClean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«Учитесь и читайте. Читайте книги серьезные. Жизнь сделает остальное». </a:t>
            </a:r>
          </a:p>
          <a:p>
            <a:pPr lvl="0" algn="ctr">
              <a:spcAft>
                <a:spcPts val="0"/>
              </a:spcAft>
            </a:pPr>
            <a:endParaRPr lang="ru-RU" sz="1700" b="1" dirty="0">
              <a:solidFill>
                <a:srgbClr val="000099"/>
              </a:solidFill>
              <a:latin typeface="Cambria"/>
              <a:ea typeface="Cambria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1409" y="2100337"/>
            <a:ext cx="13824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700" b="1" i="1" dirty="0" err="1" smtClean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М.Горький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88457" y="3075057"/>
            <a:ext cx="116839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err="1" smtClean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В.И.Даль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39661" y="4485613"/>
            <a:ext cx="13824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700" b="1" i="1" dirty="0" err="1" smtClean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М.Горький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97007" y="5366682"/>
            <a:ext cx="220092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700" b="1" i="1" dirty="0" err="1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Ф.М.Достоевский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88943" y="6328484"/>
            <a:ext cx="202882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700" b="1" i="1" dirty="0" err="1">
                <a:solidFill>
                  <a:srgbClr val="000099"/>
                </a:solidFill>
                <a:latin typeface="Arial"/>
                <a:ea typeface="Times New Roman"/>
                <a:cs typeface="Times New Roman"/>
              </a:rPr>
              <a:t>К.Г.Паустовский</a:t>
            </a:r>
            <a:endParaRPr lang="ru-RU" sz="1700" b="1" dirty="0">
              <a:solidFill>
                <a:srgbClr val="000099"/>
              </a:solidFill>
              <a:latin typeface="Cambria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4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Ученые давно выяснили как сохранить ясность ума на протяжении всей жизни: нужно постоянно развивать свой мозг. Один из лучших способов делать это — регулярно и вдумчиво читать.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55576" y="4191471"/>
            <a:ext cx="7236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еще 10 причин, почему читать книги полезно: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c.pics.livejournal.com/dolphinsplay/47283985/26679/26679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921186"/>
            <a:ext cx="1798214" cy="1548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1124744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1.Чтение книг увеличивает словарный     запас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льза чте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3285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39552" y="1124744"/>
            <a:ext cx="81369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вы читаете произведения разных жанров, то сталкиваетесь со словами, которые обычно не используются в повседневной речи. Если какое-то слово вам незнакомо, совсем не обязательно искать в словаре его определение. Иногда о значении термина можно понять по содержанию. Чтение помогает не только в увеличении словарного запаса, но и повышает вашу общую грамотность.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c.pics.livejournal.com/dolphinsplay/47283985/26679/26679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517232"/>
            <a:ext cx="1333350" cy="1148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02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985128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Чтение помогает общаться с людьми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://psi-talks.ru/uploads/images/00/00/04/2010/12/02/67ea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341424" cy="4219932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39552" y="1140420"/>
            <a:ext cx="82089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чтения повышается не только грамотность, но и ваши речевые навыки — способность четко, ясно и красиво формулировать свои мысли. Уже после прочтения нескольких классических произведений в вас повысится талант рассказчика. Вы станете более интересным собеседником, производя особенно большое впечатление на тех людей, которые не читают вообще.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c.pics.livejournal.com/dolphinsplay/47283985/26679/26679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517232"/>
            <a:ext cx="1296144" cy="111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9217" grpId="0"/>
    </p:bld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438</TotalTime>
  <Words>742</Words>
  <Application>Microsoft Office PowerPoint</Application>
  <PresentationFormat>Экран (4:3)</PresentationFormat>
  <Paragraphs>61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Литература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dc:description>http://aida.ucoz.ru</dc:description>
  <cp:lastModifiedBy>User</cp:lastModifiedBy>
  <cp:revision>58</cp:revision>
  <dcterms:created xsi:type="dcterms:W3CDTF">2013-11-20T15:02:02Z</dcterms:created>
  <dcterms:modified xsi:type="dcterms:W3CDTF">2016-05-13T09:05:48Z</dcterms:modified>
  <cp:category>шаблоны к Powerpoint</cp:category>
</cp:coreProperties>
</file>