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305" r:id="rId4"/>
    <p:sldId id="306" r:id="rId5"/>
    <p:sldId id="307" r:id="rId6"/>
    <p:sldId id="292" r:id="rId7"/>
    <p:sldId id="293" r:id="rId8"/>
    <p:sldId id="258" r:id="rId9"/>
    <p:sldId id="259" r:id="rId10"/>
    <p:sldId id="282" r:id="rId11"/>
    <p:sldId id="260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84" r:id="rId24"/>
    <p:sldId id="286" r:id="rId25"/>
    <p:sldId id="287" r:id="rId26"/>
    <p:sldId id="270" r:id="rId27"/>
    <p:sldId id="309" r:id="rId28"/>
    <p:sldId id="310" r:id="rId29"/>
    <p:sldId id="311" r:id="rId30"/>
    <p:sldId id="312" r:id="rId31"/>
    <p:sldId id="275" r:id="rId32"/>
    <p:sldId id="290" r:id="rId33"/>
    <p:sldId id="308" r:id="rId34"/>
    <p:sldId id="291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1567-7CA3-47DB-B475-2F0D71A011DD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8E5E-F91F-47F2-A7E4-11AD55C2F7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446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6F7E-E051-4C3E-B11B-F3F30C0DED43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CCDF-74F5-4A70-9B89-F890209C12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686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887C9-4E9F-485C-963F-DC7D4D752FFD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F7BD-A488-4C0B-A162-011996BC36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75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94321-E525-4538-9EF1-C1A57EE7F075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C8F13-4BE3-4F36-989F-3F373A2E2E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130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FFC2-178D-42D8-B304-4A98954C6B4A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0EAAD-ED62-4508-8877-1ED7A9859F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8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D4B5-C171-4AAE-A42D-9C5BEEC3F955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A5F6A-1440-4547-8CDB-CF7AF733C6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5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6BD2-41A5-4546-98BC-299C50350633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5910-49C3-45D8-94BF-56A252767B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7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ED86-8F5C-454A-BE21-510CC49DD009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30D8-A211-4074-9926-1612D8948E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38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A5A11-FD19-4036-8BE1-6F3EAE6BB24E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A9202-AF6C-47E6-B594-24E72B7E5B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63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1CAA-4136-4B38-ACB0-7B81AED2203D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35C2-D240-4DF9-AD73-8BFCAB13C9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077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68A5A-36E2-4BCD-A38B-3CF01592B420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2C743-336C-41F8-9AE8-51DC91281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990150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23B9EE-6F32-461D-B90B-C744FB5E602B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5ACEDE-724E-4F69-8C8B-4B84861F4B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:\СОЦ ПЕДАГОГ  2011\МОИ презентации\Жестокое обращение с детьми\jpg_234_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313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3"/>
          <p:cNvSpPr>
            <a:spLocks noGrp="1"/>
          </p:cNvSpPr>
          <p:nvPr>
            <p:ph type="title"/>
          </p:nvPr>
        </p:nvSpPr>
        <p:spPr>
          <a:xfrm>
            <a:off x="2771775" y="3213100"/>
            <a:ext cx="5759450" cy="1935163"/>
          </a:xfrm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rgbClr val="FFFF00"/>
                </a:solidFill>
              </a:rPr>
              <a:t>ЖЕСТОКОЕ ОБРАЩЕНИЕ</a:t>
            </a:r>
            <a:br>
              <a:rPr lang="ru-RU" altLang="ru-RU" sz="3600" b="1">
                <a:solidFill>
                  <a:srgbClr val="FFFF00"/>
                </a:solidFill>
              </a:rPr>
            </a:br>
            <a:r>
              <a:rPr lang="ru-RU" altLang="ru-RU" sz="3600" b="1">
                <a:solidFill>
                  <a:srgbClr val="FFFF00"/>
                </a:solidFill>
              </a:rPr>
              <a:t>  С</a:t>
            </a:r>
            <a:r>
              <a:rPr lang="ru-RU" altLang="ru-RU" sz="3600" b="1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r>
              <a:rPr lang="ru-RU" altLang="ru-RU" sz="3600" b="1">
                <a:solidFill>
                  <a:srgbClr val="FFFF00"/>
                </a:solidFill>
              </a:rPr>
              <a:t>ДЕТЬМИ – ПОРОЧНЫЙ КРУГ НАСИЛИЯ.</a:t>
            </a:r>
          </a:p>
        </p:txBody>
      </p:sp>
      <p:sp>
        <p:nvSpPr>
          <p:cNvPr id="2052" name="Объект 2"/>
          <p:cNvSpPr txBox="1">
            <a:spLocks/>
          </p:cNvSpPr>
          <p:nvPr/>
        </p:nvSpPr>
        <p:spPr bwMode="auto">
          <a:xfrm>
            <a:off x="3779838" y="5229225"/>
            <a:ext cx="53641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787900" y="260350"/>
            <a:ext cx="4176713" cy="66976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неполные статистические денные свидетельствуют о том, что только в 2011 году органами внутренних дел в России зарегистрировано более </a:t>
            </a:r>
            <a:r>
              <a:rPr lang="ru-RU" altLang="ru-RU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 тыс. детей, которые убежали из семей, спасаясь от издевательств.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altLang="ru-RU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10 тыс. родителей лишаются родительских прав,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поскольку дальнейшее нахождение ребенка в родной семье представляет угрозу его жизни и здоровья.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органов прокуратуры, в 2011 году было совершено</a:t>
            </a:r>
            <a:r>
              <a:rPr lang="ru-RU" altLang="ru-RU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3000 половых преступлений 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несовершеннолетних.</a:t>
            </a:r>
            <a:b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200"/>
          </a:p>
        </p:txBody>
      </p:sp>
      <p:pic>
        <p:nvPicPr>
          <p:cNvPr id="11267" name="Picture 2" descr="D:\СОЦ ПЕДАГОГ  2011\МОИ презентации\Жестокое обращение с детьми\gill_greenberg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444182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5430838"/>
            <a:ext cx="8229600" cy="1238250"/>
          </a:xfrm>
        </p:spPr>
        <p:txBody>
          <a:bodyPr/>
          <a:lstStyle/>
          <a:p>
            <a:pPr marL="0" indent="0" algn="ctr" eaLnBrk="1" hangingPunct="1">
              <a:lnSpc>
                <a:spcPct val="10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3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Каждый год тысячи детей погибают от рук своих родителей.</a:t>
            </a:r>
            <a:endParaRPr lang="ru-RU" altLang="ru-RU" sz="2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3000"/>
          </a:p>
        </p:txBody>
      </p:sp>
      <p:pic>
        <p:nvPicPr>
          <p:cNvPr id="12292" name="Picture 2" descr="D:\СОЦ ПЕДАГОГ  2011\МОИ презентации\Жестокое обращение с детьми\160.1870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4775"/>
            <a:ext cx="5243513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/>
          </p:cNvSpPr>
          <p:nvPr>
            <p:ph type="title"/>
          </p:nvPr>
        </p:nvSpPr>
        <p:spPr>
          <a:xfrm>
            <a:off x="323850" y="4581525"/>
            <a:ext cx="8229600" cy="1800225"/>
          </a:xfrm>
        </p:spPr>
        <p:txBody>
          <a:bodyPr/>
          <a:lstStyle/>
          <a:p>
            <a:pPr algn="l" eaLnBrk="1" hangingPunct="1"/>
            <a:r>
              <a:rPr lang="ru-RU" altLang="ru-RU" sz="2400">
                <a:latin typeface="Arial" panose="020B0604020202020204" pitchFamily="34" charset="0"/>
              </a:rPr>
              <a:t>По результатам исследования Фонда поддержки детей, </a:t>
            </a:r>
            <a:r>
              <a:rPr lang="ru-RU" altLang="ru-RU" sz="2400">
                <a:solidFill>
                  <a:srgbClr val="FF0000"/>
                </a:solidFill>
                <a:latin typeface="Arial" panose="020B0604020202020204" pitchFamily="34" charset="0"/>
              </a:rPr>
              <a:t>более 46%</a:t>
            </a:r>
            <a:r>
              <a:rPr lang="ru-RU" altLang="ru-RU" sz="2400">
                <a:latin typeface="Arial" panose="020B0604020202020204" pitchFamily="34" charset="0"/>
              </a:rPr>
              <a:t> опрошенных заявили, что в детстве подвергались физическому насилию, при этом </a:t>
            </a:r>
            <a:r>
              <a:rPr lang="ru-RU" altLang="ru-RU" sz="2400">
                <a:solidFill>
                  <a:srgbClr val="FF0000"/>
                </a:solidFill>
                <a:latin typeface="Arial" panose="020B0604020202020204" pitchFamily="34" charset="0"/>
              </a:rPr>
              <a:t>мужчины чаще</a:t>
            </a:r>
            <a:r>
              <a:rPr lang="ru-RU" altLang="ru-RU" sz="2400">
                <a:latin typeface="Arial" panose="020B0604020202020204" pitchFamily="34" charset="0"/>
              </a:rPr>
              <a:t>, чем женщины.</a:t>
            </a:r>
          </a:p>
        </p:txBody>
      </p:sp>
      <p:pic>
        <p:nvPicPr>
          <p:cNvPr id="13315" name="Picture 10" descr="iCAZ00T0S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33375"/>
            <a:ext cx="3563938" cy="4175125"/>
          </a:xfrm>
        </p:spPr>
      </p:pic>
      <p:pic>
        <p:nvPicPr>
          <p:cNvPr id="13316" name="Picture 9" descr="iCASVQQH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765175"/>
            <a:ext cx="4375150" cy="29162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/>
          </p:cNvSpPr>
          <p:nvPr>
            <p:ph type="title"/>
          </p:nvPr>
        </p:nvSpPr>
        <p:spPr>
          <a:xfrm>
            <a:off x="250825" y="4076700"/>
            <a:ext cx="8066088" cy="2160588"/>
          </a:xfrm>
        </p:spPr>
        <p:txBody>
          <a:bodyPr/>
          <a:lstStyle/>
          <a:p>
            <a:pPr algn="l" eaLnBrk="1" hangingPunct="1"/>
            <a:r>
              <a:rPr lang="ru-RU" altLang="ru-RU" sz="2800">
                <a:latin typeface="Arial" panose="020B0604020202020204" pitchFamily="34" charset="0"/>
              </a:rPr>
              <a:t>В</a:t>
            </a:r>
            <a:r>
              <a:rPr lang="ru-RU" altLang="ru-RU" sz="2800">
                <a:solidFill>
                  <a:srgbClr val="FF0000"/>
                </a:solidFill>
                <a:latin typeface="Arial" panose="020B0604020202020204" pitchFamily="34" charset="0"/>
              </a:rPr>
              <a:t> девяти</a:t>
            </a:r>
            <a:r>
              <a:rPr lang="ru-RU" altLang="ru-RU" sz="2800">
                <a:latin typeface="Arial" panose="020B0604020202020204" pitchFamily="34" charset="0"/>
              </a:rPr>
              <a:t> случаях из десяти ребенка истязают его близкие родственники. Это могут быть как </a:t>
            </a:r>
            <a:r>
              <a:rPr lang="ru-RU" altLang="ru-RU" sz="2800">
                <a:solidFill>
                  <a:srgbClr val="FF0000"/>
                </a:solidFill>
                <a:latin typeface="Arial" panose="020B0604020202020204" pitchFamily="34" charset="0"/>
              </a:rPr>
              <a:t>родители,</a:t>
            </a:r>
            <a:r>
              <a:rPr lang="ru-RU" altLang="ru-RU" sz="2800">
                <a:latin typeface="Arial" panose="020B0604020202020204" pitchFamily="34" charset="0"/>
              </a:rPr>
              <a:t> так и </a:t>
            </a:r>
            <a:r>
              <a:rPr lang="ru-RU" altLang="ru-RU" sz="2800">
                <a:solidFill>
                  <a:srgbClr val="FF0000"/>
                </a:solidFill>
                <a:latin typeface="Arial" panose="020B0604020202020204" pitchFamily="34" charset="0"/>
              </a:rPr>
              <a:t>братья и сестры</a:t>
            </a:r>
            <a:r>
              <a:rPr lang="ru-RU" altLang="ru-RU" sz="280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4339" name="Picture 8" descr="i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60350"/>
            <a:ext cx="4537075" cy="3403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СОЦ ПЕДАГОГ  2011\МОИ презентации\Жестокое обращение с детьми\76931325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-4763"/>
            <a:ext cx="6053138" cy="6669088"/>
          </a:xfrm>
        </p:spPr>
      </p:pic>
      <p:sp>
        <p:nvSpPr>
          <p:cNvPr id="1536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4076700"/>
            <a:ext cx="8640762" cy="2578100"/>
          </a:xfrm>
        </p:spPr>
        <p:txBody>
          <a:bodyPr/>
          <a:lstStyle/>
          <a:p>
            <a:pPr eaLnBrk="1" hangingPunct="1"/>
            <a:r>
              <a:rPr lang="ru-RU" altLang="ru-RU" sz="400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Что представляют собой родители, которые жестоко обращаются со своими детьми? </a:t>
            </a:r>
            <a:endParaRPr lang="ru-RU" altLang="ru-RU" sz="4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4294967295"/>
          </p:nvPr>
        </p:nvSpPr>
        <p:spPr>
          <a:xfrm>
            <a:off x="457200" y="5516563"/>
            <a:ext cx="8229600" cy="10080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Обычно они находятся в стрессовых условиях или переживают крушение своих жизненных планов.</a:t>
            </a:r>
            <a:endParaRPr lang="ru-RU" altLang="ru-RU" sz="2000"/>
          </a:p>
        </p:txBody>
      </p:sp>
      <p:pic>
        <p:nvPicPr>
          <p:cNvPr id="16387" name="Picture 2" descr="C:\Users\ДТГ\Рабочий стол\d9fa2b15091bd7762526f6bcecf01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4000"/>
            <a:ext cx="46799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D:\СОЦ ПЕДАГОГ  2011\МОИ презентации\Жестокое обращение с детьми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04813"/>
            <a:ext cx="34877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7411" name="Объект 2"/>
          <p:cNvSpPr>
            <a:spLocks noGrp="1"/>
          </p:cNvSpPr>
          <p:nvPr>
            <p:ph idx="4294967295"/>
          </p:nvPr>
        </p:nvSpPr>
        <p:spPr>
          <a:xfrm>
            <a:off x="457200" y="4652963"/>
            <a:ext cx="8229600" cy="1944687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Наиболее общие проблемы, характерные для таких родителей,— это депрессия, одиночество, супружеские раздоры, безработица, злоупотребление психоактивными веществами, развод, насилие в семье, сильное пьянство и беспокойства, связанные с работой.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000"/>
          </a:p>
        </p:txBody>
      </p:sp>
      <p:pic>
        <p:nvPicPr>
          <p:cNvPr id="17412" name="Picture 2" descr="C:\Users\ДТГ\Рабочий стол\2422_12717574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494347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D:\СОЦ ПЕДАГОГ  2011\МОИ презентации\Жестокое обращение с детьми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968375"/>
            <a:ext cx="31972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8435" name="Объект 2"/>
          <p:cNvSpPr>
            <a:spLocks noGrp="1"/>
          </p:cNvSpPr>
          <p:nvPr>
            <p:ph idx="4294967295"/>
          </p:nvPr>
        </p:nvSpPr>
        <p:spPr>
          <a:xfrm>
            <a:off x="395288" y="5300663"/>
            <a:ext cx="8229600" cy="13303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Некоторые родители осознают, что они плохо обращаются со своими детьми, но не способны себя остановить.</a:t>
            </a:r>
            <a:endParaRPr lang="ru-RU" altLang="ru-RU" sz="2000"/>
          </a:p>
        </p:txBody>
      </p:sp>
      <p:pic>
        <p:nvPicPr>
          <p:cNvPr id="18436" name="Picture 2" descr="C:\Users\ДТГ\Рабочий стол\s4786_126839296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5214937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 descr="D:\СОЦ ПЕДАГОГ  2011\МОИ презентации\Жестокое обращение с детьми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1311275"/>
            <a:ext cx="34877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9459" name="Объект 2"/>
          <p:cNvSpPr>
            <a:spLocks noGrp="1"/>
          </p:cNvSpPr>
          <p:nvPr>
            <p:ph idx="4294967295"/>
          </p:nvPr>
        </p:nvSpPr>
        <p:spPr>
          <a:xfrm>
            <a:off x="457200" y="5229225"/>
            <a:ext cx="8229600" cy="14398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Другие родители, подвергающие своих детей жестокому обращению, буквально ненавидят их или чувствуют к ним отвращение. Детские мокрые, грязные пеленки, плач, потребности невыносимы для таких родителей</a:t>
            </a:r>
            <a:r>
              <a:rPr lang="ru-RU" altLang="ru-RU" sz="3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ru-RU" altLang="ru-RU" sz="3000"/>
          </a:p>
        </p:txBody>
      </p:sp>
      <p:pic>
        <p:nvPicPr>
          <p:cNvPr id="19460" name="Picture 3" descr="D:\СОЦ ПЕДАГОГ  2011\МОИ презентации\Жестокое обращение с детьми\rebenok-izb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3" y="476250"/>
            <a:ext cx="556577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 descr="D:\СОЦ ПЕДАГОГ  2011\МОИ презентации\Жестокое обращение с детьми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272415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115000"/>
              </a:lnSpc>
              <a:spcAft>
                <a:spcPts val="750"/>
              </a:spcAft>
              <a:defRPr/>
            </a:pPr>
            <a:r>
              <a:rPr lang="ru-RU" sz="4000">
                <a:solidFill>
                  <a:srgbClr val="730000"/>
                </a:solidFill>
                <a:latin typeface="Georgia" pitchFamily="18" charset="0"/>
                <a:cs typeface="Times New Roman" pitchFamily="18" charset="0"/>
              </a:rPr>
              <a:t>Порочный круг насилия</a:t>
            </a:r>
            <a:br>
              <a:rPr lang="ru-RU" sz="2900">
                <a:ea typeface="Calibri" pitchFamily="34" charset="0"/>
                <a:cs typeface="Times New Roman" pitchFamily="18" charset="0"/>
              </a:rPr>
            </a:br>
            <a:endParaRPr lang="ru-RU" sz="4000"/>
          </a:p>
        </p:txBody>
      </p:sp>
      <p:pic>
        <p:nvPicPr>
          <p:cNvPr id="20483" name="Picture 2" descr="D:\СОЦ ПЕДАГОГ  2011\МОИ презентации\Жестокое обращение с детьми\sb10066847c-00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908050"/>
            <a:ext cx="4289425" cy="57197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075" name="Picture 2" descr="D:\СОЦ ПЕДАГОГ  2011\МОИ презентации\Жестокое обращение с детьми\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7463"/>
            <a:ext cx="9251950" cy="687546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4294967295"/>
          </p:nvPr>
        </p:nvSpPr>
        <p:spPr>
          <a:xfrm>
            <a:off x="457200" y="404813"/>
            <a:ext cx="8229600" cy="48244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 основе большинства случаев жестокого обращения с детьми лежит порочный круг насилия, который перетекает от одного поколения к другому. Приблизительно одна треть всех тех родителей, кто подвергался жестокому обращению в детстве, плохо обращается со своими собственными детьми.</a:t>
            </a:r>
            <a:endParaRPr lang="ru-RU" altLang="ru-RU"/>
          </a:p>
        </p:txBody>
      </p:sp>
      <p:pic>
        <p:nvPicPr>
          <p:cNvPr id="21507" name="Picture 3" descr="D:\СОЦ ПЕДАГОГ  2011\МОИ презентации\Жестокое обращение с детьми\image_955267736401841920577908421332428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508500"/>
            <a:ext cx="2841625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323850" y="342900"/>
            <a:ext cx="8229600" cy="50260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Еще одна треть родителей обычно не проявляют жестокости к своим детям.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Однако они могут так поступать, находясь в состоянии стресса. Такие родители просто никогда не учились тому, как любить детей, общаться с ними и воспитывать их. </a:t>
            </a:r>
            <a:endParaRPr lang="ru-RU" altLang="ru-RU"/>
          </a:p>
        </p:txBody>
      </p:sp>
      <p:pic>
        <p:nvPicPr>
          <p:cNvPr id="22531" name="Picture 3" descr="D:\СОЦ ПЕДАГОГ  2011\МОИ презентации\Жестокое обращение с детьми\image_955267736401841920577908421332428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92600"/>
            <a:ext cx="2841625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idx="4294967295"/>
          </p:nvPr>
        </p:nvSpPr>
        <p:spPr>
          <a:xfrm>
            <a:off x="4716463" y="333375"/>
            <a:ext cx="4041775" cy="467995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ru-RU" altLang="ru-RU" sz="25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или совращение </a:t>
            </a:r>
            <a:r>
              <a:rPr lang="ru-RU" altLang="ru-RU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ребенка взрослым или другим ребенком для удовлетворения сексуальной потребности или получения выгоды. К сексуальному развращению относится также вовлечение ребенка в проституцию, порнобизнес.</a:t>
            </a:r>
            <a:endParaRPr lang="ru-RU" altLang="ru-RU" sz="19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ru-RU" altLang="ru-RU" sz="2500"/>
          </a:p>
        </p:txBody>
      </p:sp>
      <p:pic>
        <p:nvPicPr>
          <p:cNvPr id="23555" name="Picture 2" descr="D:\СОЦ ПЕДАГОГ  2011\МОИ презентации\Жестокое обращение с детьми\1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205288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250825" y="260350"/>
            <a:ext cx="4187825" cy="6337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(эмоциональное) насилие 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постоянные или периодические словесные оскорбления ребенка, угроза со стороны родителя, опекунов, учителей, унижение его человеческого достоинства, обвинение в том, в чем он не виноват, демонстрация нелюбви, неприязни к ребенку.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этому виду насилия относится также постоянная ложь, обман ребенка (в результате чего он теряет доверие к взрослым), а также предъявляемые к ребенку требования, не соответствующие его возрастным возможностям.</a:t>
            </a:r>
            <a:endParaRPr lang="ru-RU" altLang="ru-RU" sz="2200"/>
          </a:p>
        </p:txBody>
      </p:sp>
      <p:pic>
        <p:nvPicPr>
          <p:cNvPr id="24579" name="Picture 2" descr="D:\СОЦ ПЕДАГОГ  2011\МОИ презентации\Жестокое обращение с детьми\667-22-4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31800"/>
            <a:ext cx="4478337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4259262" cy="6408737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ru-RU" altLang="ru-RU" sz="2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Пренебрежение интересами и нуждами ребенка 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должного обеспечения основных нужд и потребностей ребенка в пище, одежде, жилье, воспитании, медицинской помощи в силу ряда объективных причин (бедность, психические заболевания, неопытность) и без таковых. Типичным примером пренебрежительного отношения к детям являются оставление их без присмотра, что часто приводит к несчастным случаям.</a:t>
            </a:r>
            <a:endParaRPr lang="ru-RU" altLang="ru-RU" sz="17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ru-RU" altLang="ru-RU" sz="2200"/>
          </a:p>
        </p:txBody>
      </p:sp>
      <p:pic>
        <p:nvPicPr>
          <p:cNvPr id="25603" name="Picture 2" descr="D:\СОЦ ПЕДАГОГ  2011\МОИ презентации\Жестокое обращение с детьми\f0e4b90e6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260350"/>
            <a:ext cx="417353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250825" y="188913"/>
            <a:ext cx="4259263" cy="6408737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проявлений жестокого обращения является </a:t>
            </a:r>
            <a:r>
              <a:rPr lang="ru-RU" altLang="ru-RU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любви у женщины к ребенку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он еще находится в материнской утробе, т.е. нежелание беременности.  </a:t>
            </a:r>
          </a:p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Его, еще ничем себя не проявившего, уже не любят, не думают и не заботятся о нем. Будучи эмоционально отвергнутым еще до рождения, такие дети рождаются раньше срока в два раза чаще по сравнению с детьми от желаемой беременности, они часто имеют низкую массу тела, чаще болеют в первые месяцы жизни, хуже развиваются.</a:t>
            </a:r>
            <a:endParaRPr lang="ru-RU" altLang="ru-RU" sz="17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ru-RU" altLang="ru-RU" sz="2200"/>
          </a:p>
        </p:txBody>
      </p:sp>
      <p:pic>
        <p:nvPicPr>
          <p:cNvPr id="26627" name="Picture 2" descr="C:\Users\ДТГ\Рабочий стол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913"/>
            <a:ext cx="41275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3" descr="D:\СОЦ ПЕДАГОГ  2011\МОИ презентации\Жестокое обращение с детьми\e69e36a4acc4a9a215bf5e0261e4bd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463"/>
            <a:ext cx="412750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229600" cy="5746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5000"/>
              </a:lnSpc>
              <a:spcAft>
                <a:spcPts val="750"/>
              </a:spcAft>
              <a:defRPr/>
            </a:pPr>
            <a:r>
              <a:rPr lang="ru-RU" sz="4000">
                <a:solidFill>
                  <a:srgbClr val="730000"/>
                </a:solidFill>
                <a:latin typeface="Georgia" pitchFamily="18" charset="0"/>
                <a:cs typeface="Times New Roman" pitchFamily="18" charset="0"/>
              </a:rPr>
              <a:t>Предотвращение жестокости по отношению к детям</a:t>
            </a:r>
            <a:br>
              <a:rPr lang="ru-RU" sz="2900">
                <a:ea typeface="Calibri" pitchFamily="34" charset="0"/>
                <a:cs typeface="Times New Roman" pitchFamily="18" charset="0"/>
              </a:rPr>
            </a:br>
            <a:endParaRPr lang="ru-RU" sz="4000"/>
          </a:p>
        </p:txBody>
      </p:sp>
      <p:pic>
        <p:nvPicPr>
          <p:cNvPr id="27651" name="Picture 2" descr="C:\Users\ДТГ\Рабочий стол\21091009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3238"/>
            <a:ext cx="70231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0" y="1484313"/>
            <a:ext cx="8229600" cy="5576887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000">
                <a:latin typeface="Arial" panose="020B0604020202020204" pitchFamily="34" charset="0"/>
              </a:rPr>
              <a:t>Конвенция ООН о правах ребенка</a:t>
            </a:r>
          </a:p>
        </p:txBody>
      </p:sp>
      <p:pic>
        <p:nvPicPr>
          <p:cNvPr id="28675" name="Picture 6" descr="iCAG86EX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3284538"/>
            <a:ext cx="2413000" cy="287337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400">
                <a:latin typeface="Arial" panose="020B0604020202020204" pitchFamily="34" charset="0"/>
              </a:rPr>
              <a:t>Уголовный кодекс РФ</a:t>
            </a:r>
          </a:p>
        </p:txBody>
      </p:sp>
      <p:pic>
        <p:nvPicPr>
          <p:cNvPr id="29699" name="Picture 6" descr="iCAQC0P2D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2852738"/>
            <a:ext cx="5256212" cy="3154362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400">
                <a:latin typeface="Arial" panose="020B0604020202020204" pitchFamily="34" charset="0"/>
              </a:rPr>
              <a:t>Семейный кодекс РФ</a:t>
            </a:r>
          </a:p>
        </p:txBody>
      </p:sp>
      <p:pic>
        <p:nvPicPr>
          <p:cNvPr id="30723" name="Picture 6" descr="iCASVQQH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2708275"/>
            <a:ext cx="4968875" cy="3311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115000"/>
              </a:lnSpc>
              <a:spcAft>
                <a:spcPts val="750"/>
              </a:spcAft>
              <a:defRPr/>
            </a:pPr>
            <a:r>
              <a:rPr lang="ru-RU" sz="4000">
                <a:solidFill>
                  <a:srgbClr val="730000"/>
                </a:solidFill>
                <a:latin typeface="Georgia" pitchFamily="18" charset="0"/>
                <a:cs typeface="Times New Roman" pitchFamily="18" charset="0"/>
              </a:rPr>
              <a:t>Опасная позиция</a:t>
            </a:r>
            <a:br>
              <a:rPr lang="ru-RU" sz="2900">
                <a:ea typeface="Calibri" pitchFamily="34" charset="0"/>
                <a:cs typeface="Times New Roman" pitchFamily="18" charset="0"/>
              </a:rPr>
            </a:br>
            <a:endParaRPr lang="ru-RU" sz="4000"/>
          </a:p>
        </p:txBody>
      </p:sp>
      <p:pic>
        <p:nvPicPr>
          <p:cNvPr id="4099" name="Picture 2" descr="C:\Users\ДТГ\Рабочий стол\2986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" y="1528763"/>
            <a:ext cx="5024438" cy="5329237"/>
          </a:xfrm>
        </p:spPr>
      </p:pic>
      <p:pic>
        <p:nvPicPr>
          <p:cNvPr id="4100" name="Picture 3" descr="D:\СОЦ ПЕДАГОГ  2011\МОИ презентации\Жестокое обращение с детьми\sm_users_img-3127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836613"/>
            <a:ext cx="3490912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D:\СОЦ ПЕДАГОГ  2011\МОИ презентации\Жестокое обращение с детьми\image4520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76700"/>
            <a:ext cx="377983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</a:rPr>
              <a:t>Ответственность за жестокое обращение с детьми</a:t>
            </a:r>
          </a:p>
        </p:txBody>
      </p:sp>
      <p:sp>
        <p:nvSpPr>
          <p:cNvPr id="31747" name="Rectangle 7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Административная</a:t>
            </a:r>
          </a:p>
          <a:p>
            <a:pPr eaLnBrk="1" hangingPunct="1"/>
            <a:endParaRPr lang="ru-RU" altLang="ru-RU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Уголовная</a:t>
            </a:r>
          </a:p>
          <a:p>
            <a:pPr eaLnBrk="1" hangingPunct="1"/>
            <a:endParaRPr lang="ru-RU" altLang="ru-RU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Гражданско-правовая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ПРАКТИЧЕСКОЕ ЗАНЯТИЕ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Выйти из комнаты и позвонить приятелю.</a:t>
            </a:r>
            <a:endParaRPr lang="ru-RU" altLang="ru-RU" sz="15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Включить какую-нибудь успокаивающую музыку.</a:t>
            </a:r>
            <a:endParaRPr lang="ru-RU" altLang="ru-RU" sz="1500"/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Сделать 10 глубоких вздохов и успокоиться; затем сделать еще 10 вздохов.</a:t>
            </a:r>
            <a:endParaRPr lang="ru-RU" altLang="ru-RU" sz="1500"/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Пойти в другую комнату и выполнить какие-нибудь упражнения.</a:t>
            </a:r>
            <a:endParaRPr lang="ru-RU" altLang="ru-RU" sz="1500"/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Принять душ.</a:t>
            </a:r>
            <a:endParaRPr lang="ru-RU" altLang="ru-RU" sz="1500"/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Сесть, закрыть глаза и живо представить себе, что находитесь в каком-нибудь приятном месте.</a:t>
            </a:r>
            <a:endParaRPr lang="ru-RU" altLang="ru-RU" sz="1500"/>
          </a:p>
          <a:p>
            <a:pPr eaLnBrk="1" hangingPunct="1">
              <a:lnSpc>
                <a:spcPct val="95000"/>
              </a:lnSpc>
              <a:spcAft>
                <a:spcPts val="1000"/>
              </a:spcAft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— Если ни одна из предложенных стратегий не помогает, обращайтесь за психологической помощью.</a:t>
            </a:r>
            <a:endParaRPr lang="ru-RU" altLang="ru-RU" sz="15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3795" name="Picture 2" descr="D:\СОЦ ПЕДАГОГ  2011\МОИ презентации\Жестокое обращение с детьми\40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-68263"/>
            <a:ext cx="8256587" cy="6905626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4294967295"/>
          </p:nvPr>
        </p:nvSpPr>
        <p:spPr>
          <a:xfrm>
            <a:off x="250825" y="188913"/>
            <a:ext cx="7129463" cy="4525962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Столкнувшись лицом к лицу с данной проблемой, мы должны сознавать, что грань между допустимым наказанием и жестоким обращением легко стирается. </a:t>
            </a:r>
          </a:p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К счастью, общественное мнение относительно того, можно ли применять телесные наказания детей, начало меняться.</a:t>
            </a:r>
          </a:p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22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Однако преследование детей будет продолжаться до тех пор, пока мы как общество допускаем это.</a:t>
            </a:r>
            <a:endParaRPr lang="ru-RU" altLang="ru-RU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200"/>
          </a:p>
        </p:txBody>
      </p:sp>
      <p:pic>
        <p:nvPicPr>
          <p:cNvPr id="34819" name="Picture 2" descr="D:\СОЦ ПЕДАГОГ  2011\МОИ презентации\Жестокое обращение с детьми\3997_12822939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068638"/>
            <a:ext cx="26987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iCAGHOJEU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04813"/>
            <a:ext cx="7747000" cy="54530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4294967295"/>
          </p:nvPr>
        </p:nvSpPr>
        <p:spPr>
          <a:xfrm>
            <a:off x="179388" y="620713"/>
            <a:ext cx="4259262" cy="58324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Несмотря на освещение данной проблемы в газетах и на телевидении, многие родители считают своим «правом» шлепать или бить собственных детей. Исследования среди родителей обнаружили, что телесные наказания широко применяются на практике. </a:t>
            </a:r>
            <a:endParaRPr lang="ru-RU" altLang="ru-RU" sz="2400"/>
          </a:p>
        </p:txBody>
      </p:sp>
      <p:pic>
        <p:nvPicPr>
          <p:cNvPr id="5123" name="Picture 2" descr="D:\СОЦ ПЕДАГОГ  2011\МОИ презентации\Жестокое обращение с детьми\big_3648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404813"/>
            <a:ext cx="40116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D:\СОЦ ПЕДАГОГ  2011\МОИ презентации\Жестокое обращение с детьми\10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3644900"/>
            <a:ext cx="3998913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D:\СОЦ ПЕДАГОГ  2011\МОИ презентации\Жестокое обращение с детьми\2000254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93713"/>
            <a:ext cx="44577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362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Применение силы приемлемо до тех пор, пока оно не </a:t>
            </a:r>
            <a:r>
              <a:rPr lang="ru-RU" altLang="ru-RU" sz="280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травмирует</a:t>
            </a:r>
            <a:r>
              <a:rPr lang="ru-RU" altLang="ru-RU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ребенка; если ребенок травмирован, значит, это уже </a:t>
            </a:r>
            <a:r>
              <a:rPr lang="ru-RU" altLang="ru-RU" sz="280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жестокое обращение</a:t>
            </a:r>
            <a:r>
              <a:rPr lang="ru-RU" altLang="ru-RU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ru-RU" altLang="ru-RU" sz="2800"/>
          </a:p>
        </p:txBody>
      </p:sp>
      <p:pic>
        <p:nvPicPr>
          <p:cNvPr id="6147" name="Picture 2" descr="D:\СОЦ ПЕДАГОГ  2011\МОИ презентации\Жестокое обращение с детьми\13223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36838"/>
            <a:ext cx="3836987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7171" name="Picture 2" descr="D:\СОЦ ПЕДАГОГ  2011\МОИ презентации\Жестокое обращение с детьми\jestobrasha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4813"/>
            <a:ext cx="5260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195" name="Объект 2"/>
          <p:cNvSpPr>
            <a:spLocks noGrp="1"/>
          </p:cNvSpPr>
          <p:nvPr>
            <p:ph idx="4294967295"/>
          </p:nvPr>
        </p:nvSpPr>
        <p:spPr>
          <a:xfrm>
            <a:off x="395288" y="260350"/>
            <a:ext cx="4187825" cy="63373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ru-RU" altLang="ru-RU" sz="2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 </a:t>
            </a:r>
            <a:r>
              <a:rPr lang="ru-RU" altLang="ru-RU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нанесение ребенку родителями или лицами, их заменяющими, воспитателями физических травм, различных телесных повреждений, которые причиняют ущерб здоровью ребенка, нарушает его развитие или лишают жизни. Физическое насилие включает также вовлечение ребенка в употребление наркотиков, алкоголя, дачу ему отравляющих веществ или медицинских препаратов, а также попытки удушения или утопления.</a:t>
            </a:r>
            <a:endParaRPr lang="ru-RU" altLang="ru-RU" sz="17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457200" algn="l"/>
              </a:tabLst>
            </a:pPr>
            <a:endParaRPr lang="ru-RU" altLang="ru-RU" sz="2200"/>
          </a:p>
        </p:txBody>
      </p:sp>
      <p:pic>
        <p:nvPicPr>
          <p:cNvPr id="8196" name="Picture 2" descr="D:\СОЦ ПЕДАГОГ  2011\МОИ презентации\Жестокое обращение с детьми\ortv_ru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333375"/>
            <a:ext cx="4213225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356100" y="274638"/>
            <a:ext cx="4330700" cy="11430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250825" y="260350"/>
            <a:ext cx="4249738" cy="63373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Как бы нам ни хотелось думать иначе, жестокое обращение с детьми является широко распространенным явлением.                      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z="240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От 3,5 до 14% всех детей подвергаются жестокому обращению со стороны своих родителей с применением физической силы.</a:t>
            </a:r>
            <a:endParaRPr lang="ru-RU" altLang="ru-RU" sz="2400"/>
          </a:p>
        </p:txBody>
      </p:sp>
      <p:pic>
        <p:nvPicPr>
          <p:cNvPr id="9220" name="Picture 2" descr="D:\СОЦ ПЕДАГОГ  2011\МОИ презентации\Жестокое обращение с детьми\91709bde5b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260350"/>
            <a:ext cx="4173538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323850" y="260350"/>
            <a:ext cx="4114800" cy="61928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Даже если верна лишь первая цифра, это означает, что только в США и Канаде 2 миллиона детей ежегодно избиваются своими родителями.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z="240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Приблизительно в одной трети всех случаев физического насилия ребенок получает увечья. </a:t>
            </a:r>
            <a:endParaRPr lang="ru-RU" altLang="ru-RU" sz="2400"/>
          </a:p>
        </p:txBody>
      </p:sp>
      <p:pic>
        <p:nvPicPr>
          <p:cNvPr id="10243" name="Picture 2" descr="D:\СОЦ ПЕДАГОГ  2011\МОИ презентации\Жестокое обращение с детьми\jestokoe_obrasch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0350"/>
            <a:ext cx="3827462" cy="638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951</Words>
  <Application>Microsoft Office PowerPoint</Application>
  <PresentationFormat>Экран (4:3)</PresentationFormat>
  <Paragraphs>53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Georgia</vt:lpstr>
      <vt:lpstr>Times New Roman</vt:lpstr>
      <vt:lpstr>Verdana</vt:lpstr>
      <vt:lpstr>Тема Office</vt:lpstr>
      <vt:lpstr>ЖЕСТОКОЕ ОБРАЩЕНИЕ   С ДЕТЬМИ – ПОРОЧНЫЙ КРУГ НАСИЛИЯ.</vt:lpstr>
      <vt:lpstr>Презентация PowerPoint</vt:lpstr>
      <vt:lpstr>Опасная позиция </vt:lpstr>
      <vt:lpstr>Презентация PowerPoint</vt:lpstr>
      <vt:lpstr>Применение силы приемлемо до тех пор, пока оно не травмирует ребенка; если ребенок травмирован, значит, это уже жестокое обращение.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результатам исследования Фонда поддержки детей, более 46% опрошенных заявили, что в детстве подвергались физическому насилию, при этом мужчины чаще, чем женщины.</vt:lpstr>
      <vt:lpstr>В девяти случаях из десяти ребенка истязают его близкие родственники. Это могут быть как родители, так и братья и сестры.</vt:lpstr>
      <vt:lpstr>Что представляют собой родители, которые жестоко обращаются со своими детьми? </vt:lpstr>
      <vt:lpstr>Презентация PowerPoint</vt:lpstr>
      <vt:lpstr>Презентация PowerPoint</vt:lpstr>
      <vt:lpstr>Презентация PowerPoint</vt:lpstr>
      <vt:lpstr>Презентация PowerPoint</vt:lpstr>
      <vt:lpstr>Порочный круг насилия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Предотвращение жестокости по отношению к детям </vt:lpstr>
      <vt:lpstr>Презентация PowerPoint</vt:lpstr>
      <vt:lpstr>Презентация PowerPoint</vt:lpstr>
      <vt:lpstr>Презентация PowerPoint</vt:lpstr>
      <vt:lpstr>Ответственность за жестокое обращение с детьми</vt:lpstr>
      <vt:lpstr>ПРАКТИЧЕСКОЕ ЗАНЯТИЕ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С ДЕТЬМИ  КАК ПРОБЛЕМА СОВРЕМЕННОГО ОБЩЕСТВА</dc:title>
  <dc:creator>ДТГ</dc:creator>
  <cp:lastModifiedBy>MBTY</cp:lastModifiedBy>
  <cp:revision>29</cp:revision>
  <dcterms:created xsi:type="dcterms:W3CDTF">2011-12-01T18:02:47Z</dcterms:created>
  <dcterms:modified xsi:type="dcterms:W3CDTF">2016-09-15T17:45:49Z</dcterms:modified>
</cp:coreProperties>
</file>