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271" r:id="rId4"/>
    <p:sldId id="274" r:id="rId5"/>
    <p:sldId id="279" r:id="rId6"/>
    <p:sldId id="297" r:id="rId7"/>
    <p:sldId id="294" r:id="rId8"/>
    <p:sldId id="270" r:id="rId9"/>
    <p:sldId id="272" r:id="rId10"/>
    <p:sldId id="280" r:id="rId11"/>
    <p:sldId id="273" r:id="rId12"/>
    <p:sldId id="258" r:id="rId13"/>
    <p:sldId id="286" r:id="rId14"/>
    <p:sldId id="299" r:id="rId15"/>
    <p:sldId id="303" r:id="rId16"/>
    <p:sldId id="304" r:id="rId17"/>
    <p:sldId id="306" r:id="rId18"/>
    <p:sldId id="308" r:id="rId19"/>
    <p:sldId id="311" r:id="rId20"/>
    <p:sldId id="302" r:id="rId21"/>
    <p:sldId id="291" r:id="rId22"/>
    <p:sldId id="301" r:id="rId23"/>
    <p:sldId id="312" r:id="rId24"/>
    <p:sldId id="313" r:id="rId25"/>
    <p:sldId id="314" r:id="rId26"/>
    <p:sldId id="309" r:id="rId27"/>
    <p:sldId id="293" r:id="rId28"/>
    <p:sldId id="281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84EEFC"/>
    <a:srgbClr val="FAFAFA"/>
    <a:srgbClr val="E2F5FE"/>
    <a:srgbClr val="A4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9247" autoAdjust="0"/>
  </p:normalViewPr>
  <p:slideViewPr>
    <p:cSldViewPr snapToGrid="0">
      <p:cViewPr varScale="1">
        <p:scale>
          <a:sx n="100" d="100"/>
          <a:sy n="100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991944-8F91-4ACD-BD44-A7861764054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33C262-31DD-415D-924C-3E9855F1D22B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800" dirty="0" smtClean="0">
              <a:latin typeface="Arial Black" panose="020B0A04020102020204" pitchFamily="34" charset="0"/>
            </a:rPr>
            <a:t>Какие бывают ФГОС</a:t>
          </a:r>
          <a:endParaRPr lang="ru-RU" sz="2800" b="1" dirty="0">
            <a:latin typeface="Arial Black" panose="020B0A04020102020204" pitchFamily="34" charset="0"/>
            <a:cs typeface="Arial" pitchFamily="34" charset="0"/>
          </a:endParaRPr>
        </a:p>
      </dgm:t>
    </dgm:pt>
    <dgm:pt modelId="{BC464371-DB7C-41A1-87B9-8F3175FEEEA3}" type="par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648BE4CA-A645-433C-88F1-B4E7CE5EE645}" type="sibTrans" cxnId="{1EEC2ADB-CD24-4742-BE4F-02665D75FBA1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9531C76-7F2D-48BE-A791-672A3364880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начального общего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(1-4 классы)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C1103-05DE-4905-B209-687BD5149882}" type="parTrans" cxnId="{0AE277E4-EEB0-4460-B374-440012F6CF23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34548AB-08E6-4860-8752-555B485C1F07}" type="sibTrans" cxnId="{0AE277E4-EEB0-4460-B374-440012F6CF23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0E76FF9C-8E3F-43C5-91A2-E50E95F639C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основного общего образования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(5-9 классы)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4B23D-97BF-4C24-A8AD-361C3B714603}" type="par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F94E00B-F844-47C6-8708-2F9BEB5A5644}" type="sibTrans" cxnId="{9D8FBF45-A916-4EBF-8182-5B270B22A8C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B26804A4-CA74-4146-930A-EA262306304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ФГОС 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среднего общего образования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(10-11 классы)</a:t>
          </a:r>
          <a:endParaRPr lang="ru-RU" sz="1800" b="1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9F0A4-E4E2-45CE-82B2-A78071739487}" type="par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31C86E3B-77D9-43B4-B4BB-89E7C0E3BA2E}" type="sibTrans" cxnId="{538BE5BE-D43B-4072-A7FE-8CC213204278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554B2BF6-2AE8-4BC9-9961-3448359703B6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</a:t>
          </a:r>
        </a:p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с ограниченными возможностями здоровья (ОВЗ)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DCD3D721-CD54-40E3-8873-4F3C8ABD6866}" type="sibTrans" cxnId="{8472D604-9D77-4FD2-8661-512E7F106434}">
      <dgm:prSet/>
      <dgm:spPr/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D03DC951-9C83-4ADF-82E8-8DDC9BD27C50}" type="parTrans" cxnId="{8472D604-9D77-4FD2-8661-512E7F106434}">
      <dgm:prSet/>
      <dgm:spPr>
        <a:solidFill>
          <a:srgbClr val="0070C0"/>
        </a:solidFill>
      </dgm:spPr>
      <dgm:t>
        <a:bodyPr/>
        <a:lstStyle/>
        <a:p>
          <a:endParaRPr lang="ru-RU" sz="1600" b="1">
            <a:latin typeface="Arial" pitchFamily="34" charset="0"/>
            <a:cs typeface="Arial" pitchFamily="34" charset="0"/>
          </a:endParaRPr>
        </a:p>
      </dgm:t>
    </dgm:pt>
    <dgm:pt modelId="{2637BE35-F730-456D-A705-5E37ADB29525}" type="pres">
      <dgm:prSet presAssocID="{09991944-8F91-4ACD-BD44-A786176405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05C8CC-A7F8-4F34-AAC7-D4B6EAD27BC0}" type="pres">
      <dgm:prSet presAssocID="{B433C262-31DD-415D-924C-3E9855F1D22B}" presName="hierRoot1" presStyleCnt="0">
        <dgm:presLayoutVars>
          <dgm:hierBranch val="init"/>
        </dgm:presLayoutVars>
      </dgm:prSet>
      <dgm:spPr/>
    </dgm:pt>
    <dgm:pt modelId="{1F130790-C6EE-4170-BF23-CBE8EC884BED}" type="pres">
      <dgm:prSet presAssocID="{B433C262-31DD-415D-924C-3E9855F1D22B}" presName="rootComposite1" presStyleCnt="0"/>
      <dgm:spPr/>
    </dgm:pt>
    <dgm:pt modelId="{32E056D3-77BC-473C-A938-0149E55306CA}" type="pres">
      <dgm:prSet presAssocID="{B433C262-31DD-415D-924C-3E9855F1D22B}" presName="rootText1" presStyleLbl="node0" presStyleIdx="0" presStyleCnt="1" custScaleX="2000000" custScaleY="682725" custLinFactY="-318254" custLinFactNeighborX="-78066" custLinFactNeighborY="-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6A92CC-EBE3-4AFB-B321-D6C9E3EC38C7}" type="pres">
      <dgm:prSet presAssocID="{B433C262-31DD-415D-924C-3E9855F1D2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43D91F6-EC9A-4374-B7BC-5E35132C8FF6}" type="pres">
      <dgm:prSet presAssocID="{B433C262-31DD-415D-924C-3E9855F1D22B}" presName="hierChild2" presStyleCnt="0"/>
      <dgm:spPr/>
    </dgm:pt>
    <dgm:pt modelId="{27A48B2D-A346-4163-BB6B-B259C2C231B6}" type="pres">
      <dgm:prSet presAssocID="{849C1103-05DE-4905-B209-687BD5149882}" presName="Name37" presStyleLbl="parChTrans1D2" presStyleIdx="0" presStyleCnt="4"/>
      <dgm:spPr/>
      <dgm:t>
        <a:bodyPr/>
        <a:lstStyle/>
        <a:p>
          <a:endParaRPr lang="ru-RU"/>
        </a:p>
      </dgm:t>
    </dgm:pt>
    <dgm:pt modelId="{9D41C384-E887-4220-ACA1-8C58CB406C4B}" type="pres">
      <dgm:prSet presAssocID="{39531C76-7F2D-48BE-A791-672A3364880B}" presName="hierRoot2" presStyleCnt="0">
        <dgm:presLayoutVars>
          <dgm:hierBranch val="init"/>
        </dgm:presLayoutVars>
      </dgm:prSet>
      <dgm:spPr/>
    </dgm:pt>
    <dgm:pt modelId="{1ECB9D81-18C2-4E77-9F6D-1F10888E8AC7}" type="pres">
      <dgm:prSet presAssocID="{39531C76-7F2D-48BE-A791-672A3364880B}" presName="rootComposite" presStyleCnt="0"/>
      <dgm:spPr/>
    </dgm:pt>
    <dgm:pt modelId="{5DDA1569-39DF-4FB1-9D4E-2AC76499D770}" type="pres">
      <dgm:prSet presAssocID="{39531C76-7F2D-48BE-A791-672A3364880B}" presName="rootText" presStyleLbl="node2" presStyleIdx="0" presStyleCnt="4" custScaleX="1003342" custScaleY="1449052" custLinFactX="20609" custLinFactY="304570" custLinFactNeighborX="100000" custLinFactNeighborY="4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758FC-4710-407B-93DA-DF60A525DD23}" type="pres">
      <dgm:prSet presAssocID="{39531C76-7F2D-48BE-A791-672A3364880B}" presName="rootConnector" presStyleLbl="node2" presStyleIdx="0" presStyleCnt="4"/>
      <dgm:spPr/>
      <dgm:t>
        <a:bodyPr/>
        <a:lstStyle/>
        <a:p>
          <a:endParaRPr lang="ru-RU"/>
        </a:p>
      </dgm:t>
    </dgm:pt>
    <dgm:pt modelId="{019E2514-090E-4074-A2B8-C1D0D3CC2DEA}" type="pres">
      <dgm:prSet presAssocID="{39531C76-7F2D-48BE-A791-672A3364880B}" presName="hierChild4" presStyleCnt="0"/>
      <dgm:spPr/>
    </dgm:pt>
    <dgm:pt modelId="{DEC2E669-5F4C-4C05-B81D-54AE80EAF00F}" type="pres">
      <dgm:prSet presAssocID="{39531C76-7F2D-48BE-A791-672A3364880B}" presName="hierChild5" presStyleCnt="0"/>
      <dgm:spPr/>
    </dgm:pt>
    <dgm:pt modelId="{FAD01458-B9BB-4462-A583-10DA0D3B3325}" type="pres">
      <dgm:prSet presAssocID="{E0F4B23D-97BF-4C24-A8AD-361C3B714603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1D0466D-68D9-4A44-AD3A-E31743A2C6A3}" type="pres">
      <dgm:prSet presAssocID="{0E76FF9C-8E3F-43C5-91A2-E50E95F639C2}" presName="hierRoot2" presStyleCnt="0">
        <dgm:presLayoutVars>
          <dgm:hierBranch val="init"/>
        </dgm:presLayoutVars>
      </dgm:prSet>
      <dgm:spPr/>
    </dgm:pt>
    <dgm:pt modelId="{E98F7283-FE11-472D-BF20-6FDE48E6FF4B}" type="pres">
      <dgm:prSet presAssocID="{0E76FF9C-8E3F-43C5-91A2-E50E95F639C2}" presName="rootComposite" presStyleCnt="0"/>
      <dgm:spPr/>
    </dgm:pt>
    <dgm:pt modelId="{36C909EF-3C0F-4516-BE66-FA65B1EAAB02}" type="pres">
      <dgm:prSet presAssocID="{0E76FF9C-8E3F-43C5-91A2-E50E95F639C2}" presName="rootText" presStyleLbl="node2" presStyleIdx="1" presStyleCnt="4" custScaleX="829858" custScaleY="1112973" custLinFactX="-53861" custLinFactY="-254805" custLinFactNeighborX="-100000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F0D672-AC8F-42B9-9780-0920CA52F26D}" type="pres">
      <dgm:prSet presAssocID="{0E76FF9C-8E3F-43C5-91A2-E50E95F639C2}" presName="rootConnector" presStyleLbl="node2" presStyleIdx="1" presStyleCnt="4"/>
      <dgm:spPr/>
      <dgm:t>
        <a:bodyPr/>
        <a:lstStyle/>
        <a:p>
          <a:endParaRPr lang="ru-RU"/>
        </a:p>
      </dgm:t>
    </dgm:pt>
    <dgm:pt modelId="{0E831AE6-4293-4C45-BD08-54ECF1AD99E1}" type="pres">
      <dgm:prSet presAssocID="{0E76FF9C-8E3F-43C5-91A2-E50E95F639C2}" presName="hierChild4" presStyleCnt="0"/>
      <dgm:spPr/>
    </dgm:pt>
    <dgm:pt modelId="{020DAFF0-899E-4671-AD6A-CBF9C72418E6}" type="pres">
      <dgm:prSet presAssocID="{0E76FF9C-8E3F-43C5-91A2-E50E95F639C2}" presName="hierChild5" presStyleCnt="0"/>
      <dgm:spPr/>
    </dgm:pt>
    <dgm:pt modelId="{8E94F687-09BA-4FBB-90E0-9041E7CF225D}" type="pres">
      <dgm:prSet presAssocID="{5FB9F0A4-E4E2-45CE-82B2-A78071739487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B1F2ED7-8BC2-4F80-9C25-B684FA5F7402}" type="pres">
      <dgm:prSet presAssocID="{B26804A4-CA74-4146-930A-EA262306304B}" presName="hierRoot2" presStyleCnt="0">
        <dgm:presLayoutVars>
          <dgm:hierBranch val="init"/>
        </dgm:presLayoutVars>
      </dgm:prSet>
      <dgm:spPr/>
    </dgm:pt>
    <dgm:pt modelId="{436DE109-1550-4743-9B6F-688C814A3376}" type="pres">
      <dgm:prSet presAssocID="{B26804A4-CA74-4146-930A-EA262306304B}" presName="rootComposite" presStyleCnt="0"/>
      <dgm:spPr/>
    </dgm:pt>
    <dgm:pt modelId="{DE830E53-70B9-449D-AF29-F3A0B297F22E}" type="pres">
      <dgm:prSet presAssocID="{B26804A4-CA74-4146-930A-EA262306304B}" presName="rootText" presStyleLbl="node2" presStyleIdx="2" presStyleCnt="4" custScaleX="827179" custScaleY="1118834" custLinFactY="-229232" custLinFactNeighborX="22364" custLinFactNeighborY="-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7CFBC-A5F1-4EED-A7A1-5AD0F98ABAFC}" type="pres">
      <dgm:prSet presAssocID="{B26804A4-CA74-4146-930A-EA262306304B}" presName="rootConnector" presStyleLbl="node2" presStyleIdx="2" presStyleCnt="4"/>
      <dgm:spPr/>
      <dgm:t>
        <a:bodyPr/>
        <a:lstStyle/>
        <a:p>
          <a:endParaRPr lang="ru-RU"/>
        </a:p>
      </dgm:t>
    </dgm:pt>
    <dgm:pt modelId="{D0FBEE1E-B389-4CE7-9D32-7EFC0605B6B7}" type="pres">
      <dgm:prSet presAssocID="{B26804A4-CA74-4146-930A-EA262306304B}" presName="hierChild4" presStyleCnt="0"/>
      <dgm:spPr/>
    </dgm:pt>
    <dgm:pt modelId="{792F2D8C-E1A4-4A44-81D7-3E6CE12CA1CC}" type="pres">
      <dgm:prSet presAssocID="{B26804A4-CA74-4146-930A-EA262306304B}" presName="hierChild5" presStyleCnt="0"/>
      <dgm:spPr/>
    </dgm:pt>
    <dgm:pt modelId="{D700E279-FC29-45C6-8F8B-D1D6CA0536F5}" type="pres">
      <dgm:prSet presAssocID="{D03DC951-9C83-4ADF-82E8-8DDC9BD27C50}" presName="Name37" presStyleLbl="parChTrans1D2" presStyleIdx="3" presStyleCnt="4"/>
      <dgm:spPr/>
      <dgm:t>
        <a:bodyPr/>
        <a:lstStyle/>
        <a:p>
          <a:endParaRPr lang="ru-RU"/>
        </a:p>
      </dgm:t>
    </dgm:pt>
    <dgm:pt modelId="{834E0103-EE0C-4D48-B5F6-D70242364854}" type="pres">
      <dgm:prSet presAssocID="{554B2BF6-2AE8-4BC9-9961-3448359703B6}" presName="hierRoot2" presStyleCnt="0">
        <dgm:presLayoutVars>
          <dgm:hierBranch val="init"/>
        </dgm:presLayoutVars>
      </dgm:prSet>
      <dgm:spPr/>
    </dgm:pt>
    <dgm:pt modelId="{E14D663C-CB10-44C2-93D9-917C6ADE0DC6}" type="pres">
      <dgm:prSet presAssocID="{554B2BF6-2AE8-4BC9-9961-3448359703B6}" presName="rootComposite" presStyleCnt="0"/>
      <dgm:spPr/>
    </dgm:pt>
    <dgm:pt modelId="{01BF8AD4-613E-474F-A54A-E75C63AB424B}" type="pres">
      <dgm:prSet presAssocID="{554B2BF6-2AE8-4BC9-9961-3448359703B6}" presName="rootText" presStyleLbl="node2" presStyleIdx="3" presStyleCnt="4" custScaleX="981418" custScaleY="1433541" custLinFactX="-55666" custLinFactY="300000" custLinFactNeighborX="-100000" custLinFactNeighborY="3849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704304-1C66-47F1-9730-6FA857A89144}" type="pres">
      <dgm:prSet presAssocID="{554B2BF6-2AE8-4BC9-9961-3448359703B6}" presName="rootConnector" presStyleLbl="node2" presStyleIdx="3" presStyleCnt="4"/>
      <dgm:spPr/>
      <dgm:t>
        <a:bodyPr/>
        <a:lstStyle/>
        <a:p>
          <a:endParaRPr lang="ru-RU"/>
        </a:p>
      </dgm:t>
    </dgm:pt>
    <dgm:pt modelId="{298033B7-C4B7-4917-9133-65D59484B7E0}" type="pres">
      <dgm:prSet presAssocID="{554B2BF6-2AE8-4BC9-9961-3448359703B6}" presName="hierChild4" presStyleCnt="0"/>
      <dgm:spPr/>
    </dgm:pt>
    <dgm:pt modelId="{33AB9544-7AAC-4A99-A803-F1E274239A70}" type="pres">
      <dgm:prSet presAssocID="{554B2BF6-2AE8-4BC9-9961-3448359703B6}" presName="hierChild5" presStyleCnt="0"/>
      <dgm:spPr/>
    </dgm:pt>
    <dgm:pt modelId="{8B2A8B58-455A-4DF9-8E8E-B19611FB914E}" type="pres">
      <dgm:prSet presAssocID="{B433C262-31DD-415D-924C-3E9855F1D22B}" presName="hierChild3" presStyleCnt="0"/>
      <dgm:spPr/>
    </dgm:pt>
  </dgm:ptLst>
  <dgm:cxnLst>
    <dgm:cxn modelId="{1EEC2ADB-CD24-4742-BE4F-02665D75FBA1}" srcId="{09991944-8F91-4ACD-BD44-A7861764054A}" destId="{B433C262-31DD-415D-924C-3E9855F1D22B}" srcOrd="0" destOrd="0" parTransId="{BC464371-DB7C-41A1-87B9-8F3175FEEEA3}" sibTransId="{648BE4CA-A645-433C-88F1-B4E7CE5EE645}"/>
    <dgm:cxn modelId="{0AE277E4-EEB0-4460-B374-440012F6CF23}" srcId="{B433C262-31DD-415D-924C-3E9855F1D22B}" destId="{39531C76-7F2D-48BE-A791-672A3364880B}" srcOrd="0" destOrd="0" parTransId="{849C1103-05DE-4905-B209-687BD5149882}" sibTransId="{234548AB-08E6-4860-8752-555B485C1F07}"/>
    <dgm:cxn modelId="{5BEDC01A-257C-4DBF-B6A6-07A1E02CCA40}" type="presOf" srcId="{39531C76-7F2D-48BE-A791-672A3364880B}" destId="{5DDA1569-39DF-4FB1-9D4E-2AC76499D770}" srcOrd="0" destOrd="0" presId="urn:microsoft.com/office/officeart/2005/8/layout/orgChart1"/>
    <dgm:cxn modelId="{538BE5BE-D43B-4072-A7FE-8CC213204278}" srcId="{B433C262-31DD-415D-924C-3E9855F1D22B}" destId="{B26804A4-CA74-4146-930A-EA262306304B}" srcOrd="2" destOrd="0" parTransId="{5FB9F0A4-E4E2-45CE-82B2-A78071739487}" sibTransId="{31C86E3B-77D9-43B4-B4BB-89E7C0E3BA2E}"/>
    <dgm:cxn modelId="{59A6935E-EA72-49CC-99CC-804DF37AD233}" type="presOf" srcId="{0E76FF9C-8E3F-43C5-91A2-E50E95F639C2}" destId="{52F0D672-AC8F-42B9-9780-0920CA52F26D}" srcOrd="1" destOrd="0" presId="urn:microsoft.com/office/officeart/2005/8/layout/orgChart1"/>
    <dgm:cxn modelId="{BCDCBDC6-964B-481B-A0B1-4960BF49E57C}" type="presOf" srcId="{D03DC951-9C83-4ADF-82E8-8DDC9BD27C50}" destId="{D700E279-FC29-45C6-8F8B-D1D6CA0536F5}" srcOrd="0" destOrd="0" presId="urn:microsoft.com/office/officeart/2005/8/layout/orgChart1"/>
    <dgm:cxn modelId="{41BEA057-4BBA-4155-BF2D-24F44571E689}" type="presOf" srcId="{09991944-8F91-4ACD-BD44-A7861764054A}" destId="{2637BE35-F730-456D-A705-5E37ADB29525}" srcOrd="0" destOrd="0" presId="urn:microsoft.com/office/officeart/2005/8/layout/orgChart1"/>
    <dgm:cxn modelId="{FB2D631C-0A6A-4472-B239-52C57C65062E}" type="presOf" srcId="{B26804A4-CA74-4146-930A-EA262306304B}" destId="{DE830E53-70B9-449D-AF29-F3A0B297F22E}" srcOrd="0" destOrd="0" presId="urn:microsoft.com/office/officeart/2005/8/layout/orgChart1"/>
    <dgm:cxn modelId="{D41B57A2-788E-4D0E-9B17-17B3AA08505C}" type="presOf" srcId="{554B2BF6-2AE8-4BC9-9961-3448359703B6}" destId="{01BF8AD4-613E-474F-A54A-E75C63AB424B}" srcOrd="0" destOrd="0" presId="urn:microsoft.com/office/officeart/2005/8/layout/orgChart1"/>
    <dgm:cxn modelId="{8472D604-9D77-4FD2-8661-512E7F106434}" srcId="{B433C262-31DD-415D-924C-3E9855F1D22B}" destId="{554B2BF6-2AE8-4BC9-9961-3448359703B6}" srcOrd="3" destOrd="0" parTransId="{D03DC951-9C83-4ADF-82E8-8DDC9BD27C50}" sibTransId="{DCD3D721-CD54-40E3-8873-4F3C8ABD6866}"/>
    <dgm:cxn modelId="{7D2A95E4-5F15-4885-8683-9D0873FC9E95}" type="presOf" srcId="{0E76FF9C-8E3F-43C5-91A2-E50E95F639C2}" destId="{36C909EF-3C0F-4516-BE66-FA65B1EAAB02}" srcOrd="0" destOrd="0" presId="urn:microsoft.com/office/officeart/2005/8/layout/orgChart1"/>
    <dgm:cxn modelId="{3274A7FB-583B-4ACC-9A66-556E39981D60}" type="presOf" srcId="{B433C262-31DD-415D-924C-3E9855F1D22B}" destId="{C26A92CC-EBE3-4AFB-B321-D6C9E3EC38C7}" srcOrd="1" destOrd="0" presId="urn:microsoft.com/office/officeart/2005/8/layout/orgChart1"/>
    <dgm:cxn modelId="{6584D63F-46CF-424B-93B4-6A6CA4AAF1EF}" type="presOf" srcId="{B433C262-31DD-415D-924C-3E9855F1D22B}" destId="{32E056D3-77BC-473C-A938-0149E55306CA}" srcOrd="0" destOrd="0" presId="urn:microsoft.com/office/officeart/2005/8/layout/orgChart1"/>
    <dgm:cxn modelId="{92AECC20-ACC4-4C3E-95B1-E38D7E1C728F}" type="presOf" srcId="{5FB9F0A4-E4E2-45CE-82B2-A78071739487}" destId="{8E94F687-09BA-4FBB-90E0-9041E7CF225D}" srcOrd="0" destOrd="0" presId="urn:microsoft.com/office/officeart/2005/8/layout/orgChart1"/>
    <dgm:cxn modelId="{C163ED5A-AFAD-406A-B08F-0108DE20B0F9}" type="presOf" srcId="{554B2BF6-2AE8-4BC9-9961-3448359703B6}" destId="{85704304-1C66-47F1-9730-6FA857A89144}" srcOrd="1" destOrd="0" presId="urn:microsoft.com/office/officeart/2005/8/layout/orgChart1"/>
    <dgm:cxn modelId="{0F9AD233-B9B8-427C-897B-3FFC4E6AD294}" type="presOf" srcId="{E0F4B23D-97BF-4C24-A8AD-361C3B714603}" destId="{FAD01458-B9BB-4462-A583-10DA0D3B3325}" srcOrd="0" destOrd="0" presId="urn:microsoft.com/office/officeart/2005/8/layout/orgChart1"/>
    <dgm:cxn modelId="{B8EE3822-5362-48FA-B53A-A6E52D34C276}" type="presOf" srcId="{39531C76-7F2D-48BE-A791-672A3364880B}" destId="{AA5758FC-4710-407B-93DA-DF60A525DD23}" srcOrd="1" destOrd="0" presId="urn:microsoft.com/office/officeart/2005/8/layout/orgChart1"/>
    <dgm:cxn modelId="{88A7B052-1A1B-4BEF-B96B-DBFCEE8F4EDA}" type="presOf" srcId="{B26804A4-CA74-4146-930A-EA262306304B}" destId="{7BC7CFBC-A5F1-4EED-A7A1-5AD0F98ABAFC}" srcOrd="1" destOrd="0" presId="urn:microsoft.com/office/officeart/2005/8/layout/orgChart1"/>
    <dgm:cxn modelId="{9D8FBF45-A916-4EBF-8182-5B270B22A8C4}" srcId="{B433C262-31DD-415D-924C-3E9855F1D22B}" destId="{0E76FF9C-8E3F-43C5-91A2-E50E95F639C2}" srcOrd="1" destOrd="0" parTransId="{E0F4B23D-97BF-4C24-A8AD-361C3B714603}" sibTransId="{3F94E00B-F844-47C6-8708-2F9BEB5A5644}"/>
    <dgm:cxn modelId="{7D3D1336-068A-484B-9318-D5BA7CAB6D64}" type="presOf" srcId="{849C1103-05DE-4905-B209-687BD5149882}" destId="{27A48B2D-A346-4163-BB6B-B259C2C231B6}" srcOrd="0" destOrd="0" presId="urn:microsoft.com/office/officeart/2005/8/layout/orgChart1"/>
    <dgm:cxn modelId="{187FB381-3200-4C0B-8BE2-1FECDFE8B1C4}" type="presParOf" srcId="{2637BE35-F730-456D-A705-5E37ADB29525}" destId="{B505C8CC-A7F8-4F34-AAC7-D4B6EAD27BC0}" srcOrd="0" destOrd="0" presId="urn:microsoft.com/office/officeart/2005/8/layout/orgChart1"/>
    <dgm:cxn modelId="{4C6A41C1-A21B-47CB-A294-3B020CA8AD23}" type="presParOf" srcId="{B505C8CC-A7F8-4F34-AAC7-D4B6EAD27BC0}" destId="{1F130790-C6EE-4170-BF23-CBE8EC884BED}" srcOrd="0" destOrd="0" presId="urn:microsoft.com/office/officeart/2005/8/layout/orgChart1"/>
    <dgm:cxn modelId="{78E8A448-4F23-4855-B67B-B3664455FF3E}" type="presParOf" srcId="{1F130790-C6EE-4170-BF23-CBE8EC884BED}" destId="{32E056D3-77BC-473C-A938-0149E55306CA}" srcOrd="0" destOrd="0" presId="urn:microsoft.com/office/officeart/2005/8/layout/orgChart1"/>
    <dgm:cxn modelId="{24349A5D-4172-466C-B1F4-79C2FBB7A7B3}" type="presParOf" srcId="{1F130790-C6EE-4170-BF23-CBE8EC884BED}" destId="{C26A92CC-EBE3-4AFB-B321-D6C9E3EC38C7}" srcOrd="1" destOrd="0" presId="urn:microsoft.com/office/officeart/2005/8/layout/orgChart1"/>
    <dgm:cxn modelId="{18B41498-F971-470B-B2E7-5DC1DC187F0E}" type="presParOf" srcId="{B505C8CC-A7F8-4F34-AAC7-D4B6EAD27BC0}" destId="{843D91F6-EC9A-4374-B7BC-5E35132C8FF6}" srcOrd="1" destOrd="0" presId="urn:microsoft.com/office/officeart/2005/8/layout/orgChart1"/>
    <dgm:cxn modelId="{B24000BE-BA14-4552-9A34-F05964F30075}" type="presParOf" srcId="{843D91F6-EC9A-4374-B7BC-5E35132C8FF6}" destId="{27A48B2D-A346-4163-BB6B-B259C2C231B6}" srcOrd="0" destOrd="0" presId="urn:microsoft.com/office/officeart/2005/8/layout/orgChart1"/>
    <dgm:cxn modelId="{4794272E-469B-4A74-8219-FD73C75BA180}" type="presParOf" srcId="{843D91F6-EC9A-4374-B7BC-5E35132C8FF6}" destId="{9D41C384-E887-4220-ACA1-8C58CB406C4B}" srcOrd="1" destOrd="0" presId="urn:microsoft.com/office/officeart/2005/8/layout/orgChart1"/>
    <dgm:cxn modelId="{DE9659EB-35E1-4FBE-BFC4-10AFE6CEAE96}" type="presParOf" srcId="{9D41C384-E887-4220-ACA1-8C58CB406C4B}" destId="{1ECB9D81-18C2-4E77-9F6D-1F10888E8AC7}" srcOrd="0" destOrd="0" presId="urn:microsoft.com/office/officeart/2005/8/layout/orgChart1"/>
    <dgm:cxn modelId="{236FAC9C-C1FF-4B21-A351-656878CA6BB1}" type="presParOf" srcId="{1ECB9D81-18C2-4E77-9F6D-1F10888E8AC7}" destId="{5DDA1569-39DF-4FB1-9D4E-2AC76499D770}" srcOrd="0" destOrd="0" presId="urn:microsoft.com/office/officeart/2005/8/layout/orgChart1"/>
    <dgm:cxn modelId="{79DEC314-11ED-4293-9897-6072D55D85ED}" type="presParOf" srcId="{1ECB9D81-18C2-4E77-9F6D-1F10888E8AC7}" destId="{AA5758FC-4710-407B-93DA-DF60A525DD23}" srcOrd="1" destOrd="0" presId="urn:microsoft.com/office/officeart/2005/8/layout/orgChart1"/>
    <dgm:cxn modelId="{E624064B-4EA7-452F-B2A9-563962881285}" type="presParOf" srcId="{9D41C384-E887-4220-ACA1-8C58CB406C4B}" destId="{019E2514-090E-4074-A2B8-C1D0D3CC2DEA}" srcOrd="1" destOrd="0" presId="urn:microsoft.com/office/officeart/2005/8/layout/orgChart1"/>
    <dgm:cxn modelId="{306918E3-EAFD-40CA-B9CF-AC348A8467CF}" type="presParOf" srcId="{9D41C384-E887-4220-ACA1-8C58CB406C4B}" destId="{DEC2E669-5F4C-4C05-B81D-54AE80EAF00F}" srcOrd="2" destOrd="0" presId="urn:microsoft.com/office/officeart/2005/8/layout/orgChart1"/>
    <dgm:cxn modelId="{F08DBCBB-647A-47A8-AE67-2E41DA7842EA}" type="presParOf" srcId="{843D91F6-EC9A-4374-B7BC-5E35132C8FF6}" destId="{FAD01458-B9BB-4462-A583-10DA0D3B3325}" srcOrd="2" destOrd="0" presId="urn:microsoft.com/office/officeart/2005/8/layout/orgChart1"/>
    <dgm:cxn modelId="{6F57F1C9-9ECD-4E8A-A235-FFA4DCCBD265}" type="presParOf" srcId="{843D91F6-EC9A-4374-B7BC-5E35132C8FF6}" destId="{61D0466D-68D9-4A44-AD3A-E31743A2C6A3}" srcOrd="3" destOrd="0" presId="urn:microsoft.com/office/officeart/2005/8/layout/orgChart1"/>
    <dgm:cxn modelId="{F57F5A11-F9E3-472E-85C0-4DD2232B1A1A}" type="presParOf" srcId="{61D0466D-68D9-4A44-AD3A-E31743A2C6A3}" destId="{E98F7283-FE11-472D-BF20-6FDE48E6FF4B}" srcOrd="0" destOrd="0" presId="urn:microsoft.com/office/officeart/2005/8/layout/orgChart1"/>
    <dgm:cxn modelId="{D0B6500E-6998-4BBF-9CCD-28FA93128F0C}" type="presParOf" srcId="{E98F7283-FE11-472D-BF20-6FDE48E6FF4B}" destId="{36C909EF-3C0F-4516-BE66-FA65B1EAAB02}" srcOrd="0" destOrd="0" presId="urn:microsoft.com/office/officeart/2005/8/layout/orgChart1"/>
    <dgm:cxn modelId="{64FC3967-711F-44F5-87C8-F212B203C4AB}" type="presParOf" srcId="{E98F7283-FE11-472D-BF20-6FDE48E6FF4B}" destId="{52F0D672-AC8F-42B9-9780-0920CA52F26D}" srcOrd="1" destOrd="0" presId="urn:microsoft.com/office/officeart/2005/8/layout/orgChart1"/>
    <dgm:cxn modelId="{795279D5-C41A-48C9-BCB1-5E07DA89BCA9}" type="presParOf" srcId="{61D0466D-68D9-4A44-AD3A-E31743A2C6A3}" destId="{0E831AE6-4293-4C45-BD08-54ECF1AD99E1}" srcOrd="1" destOrd="0" presId="urn:microsoft.com/office/officeart/2005/8/layout/orgChart1"/>
    <dgm:cxn modelId="{2483E609-F4DB-4C79-BB29-E3CE0C359339}" type="presParOf" srcId="{61D0466D-68D9-4A44-AD3A-E31743A2C6A3}" destId="{020DAFF0-899E-4671-AD6A-CBF9C72418E6}" srcOrd="2" destOrd="0" presId="urn:microsoft.com/office/officeart/2005/8/layout/orgChart1"/>
    <dgm:cxn modelId="{AB82F818-70A5-4A70-9CEE-41B1BF9DE32C}" type="presParOf" srcId="{843D91F6-EC9A-4374-B7BC-5E35132C8FF6}" destId="{8E94F687-09BA-4FBB-90E0-9041E7CF225D}" srcOrd="4" destOrd="0" presId="urn:microsoft.com/office/officeart/2005/8/layout/orgChart1"/>
    <dgm:cxn modelId="{A4681B70-7F26-4E1F-A80E-C06EA41741BA}" type="presParOf" srcId="{843D91F6-EC9A-4374-B7BC-5E35132C8FF6}" destId="{6B1F2ED7-8BC2-4F80-9C25-B684FA5F7402}" srcOrd="5" destOrd="0" presId="urn:microsoft.com/office/officeart/2005/8/layout/orgChart1"/>
    <dgm:cxn modelId="{FC9BE17A-26D1-4646-A08C-81779DD4967A}" type="presParOf" srcId="{6B1F2ED7-8BC2-4F80-9C25-B684FA5F7402}" destId="{436DE109-1550-4743-9B6F-688C814A3376}" srcOrd="0" destOrd="0" presId="urn:microsoft.com/office/officeart/2005/8/layout/orgChart1"/>
    <dgm:cxn modelId="{D0D2E918-9741-45AC-BF1B-4D4366A9B6F2}" type="presParOf" srcId="{436DE109-1550-4743-9B6F-688C814A3376}" destId="{DE830E53-70B9-449D-AF29-F3A0B297F22E}" srcOrd="0" destOrd="0" presId="urn:microsoft.com/office/officeart/2005/8/layout/orgChart1"/>
    <dgm:cxn modelId="{522FDD6E-40F1-459D-8C30-D2FA1A36B973}" type="presParOf" srcId="{436DE109-1550-4743-9B6F-688C814A3376}" destId="{7BC7CFBC-A5F1-4EED-A7A1-5AD0F98ABAFC}" srcOrd="1" destOrd="0" presId="urn:microsoft.com/office/officeart/2005/8/layout/orgChart1"/>
    <dgm:cxn modelId="{9D2E406C-03A7-4C34-8276-1F1255FF045A}" type="presParOf" srcId="{6B1F2ED7-8BC2-4F80-9C25-B684FA5F7402}" destId="{D0FBEE1E-B389-4CE7-9D32-7EFC0605B6B7}" srcOrd="1" destOrd="0" presId="urn:microsoft.com/office/officeart/2005/8/layout/orgChart1"/>
    <dgm:cxn modelId="{0C080E70-084A-4939-978B-2E15F7CE0593}" type="presParOf" srcId="{6B1F2ED7-8BC2-4F80-9C25-B684FA5F7402}" destId="{792F2D8C-E1A4-4A44-81D7-3E6CE12CA1CC}" srcOrd="2" destOrd="0" presId="urn:microsoft.com/office/officeart/2005/8/layout/orgChart1"/>
    <dgm:cxn modelId="{52662F2E-EEAB-42C6-BCE7-D7880C5F4263}" type="presParOf" srcId="{843D91F6-EC9A-4374-B7BC-5E35132C8FF6}" destId="{D700E279-FC29-45C6-8F8B-D1D6CA0536F5}" srcOrd="6" destOrd="0" presId="urn:microsoft.com/office/officeart/2005/8/layout/orgChart1"/>
    <dgm:cxn modelId="{46A4B316-A7A4-4F07-AD89-09E3CA1F7204}" type="presParOf" srcId="{843D91F6-EC9A-4374-B7BC-5E35132C8FF6}" destId="{834E0103-EE0C-4D48-B5F6-D70242364854}" srcOrd="7" destOrd="0" presId="urn:microsoft.com/office/officeart/2005/8/layout/orgChart1"/>
    <dgm:cxn modelId="{9482C825-0971-4FBA-A04E-03826CA8AD3E}" type="presParOf" srcId="{834E0103-EE0C-4D48-B5F6-D70242364854}" destId="{E14D663C-CB10-44C2-93D9-917C6ADE0DC6}" srcOrd="0" destOrd="0" presId="urn:microsoft.com/office/officeart/2005/8/layout/orgChart1"/>
    <dgm:cxn modelId="{A9C89372-BBF1-4ECF-9616-BEACE9BB8A0B}" type="presParOf" srcId="{E14D663C-CB10-44C2-93D9-917C6ADE0DC6}" destId="{01BF8AD4-613E-474F-A54A-E75C63AB424B}" srcOrd="0" destOrd="0" presId="urn:microsoft.com/office/officeart/2005/8/layout/orgChart1"/>
    <dgm:cxn modelId="{D7D06788-34A9-41CB-9A53-43F453AD193A}" type="presParOf" srcId="{E14D663C-CB10-44C2-93D9-917C6ADE0DC6}" destId="{85704304-1C66-47F1-9730-6FA857A89144}" srcOrd="1" destOrd="0" presId="urn:microsoft.com/office/officeart/2005/8/layout/orgChart1"/>
    <dgm:cxn modelId="{EC6D3C0B-911F-4FA0-8620-7073F50F4457}" type="presParOf" srcId="{834E0103-EE0C-4D48-B5F6-D70242364854}" destId="{298033B7-C4B7-4917-9133-65D59484B7E0}" srcOrd="1" destOrd="0" presId="urn:microsoft.com/office/officeart/2005/8/layout/orgChart1"/>
    <dgm:cxn modelId="{733808F3-F943-4550-B7F9-D413749FC576}" type="presParOf" srcId="{834E0103-EE0C-4D48-B5F6-D70242364854}" destId="{33AB9544-7AAC-4A99-A803-F1E274239A70}" srcOrd="2" destOrd="0" presId="urn:microsoft.com/office/officeart/2005/8/layout/orgChart1"/>
    <dgm:cxn modelId="{E341D7AA-7BDC-4BED-A1BA-5C0F7E46E366}" type="presParOf" srcId="{B505C8CC-A7F8-4F34-AAC7-D4B6EAD27BC0}" destId="{8B2A8B58-455A-4DF9-8E8E-B19611FB91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0E279-FC29-45C6-8F8B-D1D6CA0536F5}">
      <dsp:nvSpPr>
        <dsp:cNvPr id="0" name=""/>
        <dsp:cNvSpPr/>
      </dsp:nvSpPr>
      <dsp:spPr>
        <a:xfrm>
          <a:off x="4165718" y="1482756"/>
          <a:ext cx="3012162" cy="1694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368"/>
              </a:lnTo>
              <a:lnTo>
                <a:pt x="3012162" y="1670368"/>
              </a:lnTo>
              <a:lnTo>
                <a:pt x="3012162" y="16949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4F687-09BA-4FBB-90E0-9041E7CF225D}">
      <dsp:nvSpPr>
        <dsp:cNvPr id="0" name=""/>
        <dsp:cNvSpPr/>
      </dsp:nvSpPr>
      <dsp:spPr>
        <a:xfrm>
          <a:off x="4165718" y="1482756"/>
          <a:ext cx="1259252" cy="270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330"/>
              </a:lnTo>
              <a:lnTo>
                <a:pt x="1259252" y="246330"/>
              </a:lnTo>
              <a:lnTo>
                <a:pt x="1259252" y="27096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01458-B9BB-4462-A583-10DA0D3B3325}">
      <dsp:nvSpPr>
        <dsp:cNvPr id="0" name=""/>
        <dsp:cNvSpPr/>
      </dsp:nvSpPr>
      <dsp:spPr>
        <a:xfrm>
          <a:off x="3018824" y="1482756"/>
          <a:ext cx="1146893" cy="240966"/>
        </a:xfrm>
        <a:custGeom>
          <a:avLst/>
          <a:gdLst/>
          <a:ahLst/>
          <a:cxnLst/>
          <a:rect l="0" t="0" r="0" b="0"/>
          <a:pathLst>
            <a:path>
              <a:moveTo>
                <a:pt x="1146893" y="0"/>
              </a:moveTo>
              <a:lnTo>
                <a:pt x="1146893" y="216336"/>
              </a:lnTo>
              <a:lnTo>
                <a:pt x="0" y="216336"/>
              </a:lnTo>
              <a:lnTo>
                <a:pt x="0" y="24096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B2D-A346-4163-BB6B-B259C2C231B6}">
      <dsp:nvSpPr>
        <dsp:cNvPr id="0" name=""/>
        <dsp:cNvSpPr/>
      </dsp:nvSpPr>
      <dsp:spPr>
        <a:xfrm>
          <a:off x="1463282" y="1482756"/>
          <a:ext cx="2702436" cy="1718061"/>
        </a:xfrm>
        <a:custGeom>
          <a:avLst/>
          <a:gdLst/>
          <a:ahLst/>
          <a:cxnLst/>
          <a:rect l="0" t="0" r="0" b="0"/>
          <a:pathLst>
            <a:path>
              <a:moveTo>
                <a:pt x="2702436" y="0"/>
              </a:moveTo>
              <a:lnTo>
                <a:pt x="2702436" y="1693430"/>
              </a:lnTo>
              <a:lnTo>
                <a:pt x="0" y="1693430"/>
              </a:lnTo>
              <a:lnTo>
                <a:pt x="0" y="171806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056D3-77BC-473C-A938-0149E55306CA}">
      <dsp:nvSpPr>
        <dsp:cNvPr id="0" name=""/>
        <dsp:cNvSpPr/>
      </dsp:nvSpPr>
      <dsp:spPr>
        <a:xfrm>
          <a:off x="1819960" y="682002"/>
          <a:ext cx="4691515" cy="800753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 Black" panose="020B0A04020102020204" pitchFamily="34" charset="0"/>
            </a:rPr>
            <a:t>Какие бывают ФГОС</a:t>
          </a:r>
          <a:endParaRPr lang="ru-RU" sz="2800" b="1" kern="1200" dirty="0">
            <a:latin typeface="Arial Black" panose="020B0A04020102020204" pitchFamily="34" charset="0"/>
            <a:cs typeface="Arial" pitchFamily="34" charset="0"/>
          </a:endParaRPr>
        </a:p>
      </dsp:txBody>
      <dsp:txXfrm>
        <a:off x="1819960" y="682002"/>
        <a:ext cx="4691515" cy="800753"/>
      </dsp:txXfrm>
    </dsp:sp>
    <dsp:sp modelId="{5DDA1569-39DF-4FB1-9D4E-2AC76499D770}">
      <dsp:nvSpPr>
        <dsp:cNvPr id="0" name=""/>
        <dsp:cNvSpPr/>
      </dsp:nvSpPr>
      <dsp:spPr>
        <a:xfrm>
          <a:off x="286483" y="3200817"/>
          <a:ext cx="2353597" cy="169956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начального общего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(1-4 классы)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483" y="3200817"/>
        <a:ext cx="2353597" cy="1699562"/>
      </dsp:txXfrm>
    </dsp:sp>
    <dsp:sp modelId="{36C909EF-3C0F-4516-BE66-FA65B1EAAB02}">
      <dsp:nvSpPr>
        <dsp:cNvPr id="0" name=""/>
        <dsp:cNvSpPr/>
      </dsp:nvSpPr>
      <dsp:spPr>
        <a:xfrm>
          <a:off x="2045501" y="1723723"/>
          <a:ext cx="1946645" cy="1305382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основного общего образования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(5-9 классы)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5501" y="1723723"/>
        <a:ext cx="1946645" cy="1305382"/>
      </dsp:txXfrm>
    </dsp:sp>
    <dsp:sp modelId="{DE830E53-70B9-449D-AF29-F3A0B297F22E}">
      <dsp:nvSpPr>
        <dsp:cNvPr id="0" name=""/>
        <dsp:cNvSpPr/>
      </dsp:nvSpPr>
      <dsp:spPr>
        <a:xfrm>
          <a:off x="4454789" y="1753717"/>
          <a:ext cx="1940361" cy="131225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ФГОС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среднего общего образования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(10-11 классы)</a:t>
          </a:r>
          <a:endParaRPr lang="ru-RU" sz="1800" b="1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54789" y="1753717"/>
        <a:ext cx="1940361" cy="1312256"/>
      </dsp:txXfrm>
    </dsp:sp>
    <dsp:sp modelId="{01BF8AD4-613E-474F-A54A-E75C63AB424B}">
      <dsp:nvSpPr>
        <dsp:cNvPr id="0" name=""/>
        <dsp:cNvSpPr/>
      </dsp:nvSpPr>
      <dsp:spPr>
        <a:xfrm>
          <a:off x="6026797" y="3177755"/>
          <a:ext cx="2302168" cy="168136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 с ограниченными возможностями здоровья (ОВЗ)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6026797" y="3177755"/>
        <a:ext cx="2302168" cy="1681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edsoo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video716245662_456239192" TargetMode="External"/><Relationship Id="rId3" Type="http://schemas.openxmlformats.org/officeDocument/2006/relationships/hyperlink" Target="https://instrao.ru/prog" TargetMode="External"/><Relationship Id="rId7" Type="http://schemas.openxmlformats.org/officeDocument/2006/relationships/hyperlink" Target="https://instrao.ru/images/vpm/25112022_%D0%92%D0%9F%D0%9C_%D0%9E%D1%81%D0%BE%D0%B1%D0%B5%D0%BD%D0%BD%D0%BE%D1%81%D1%82%D0%B8_%D1%80%D0%B5%D0%B0%D0%BB%D0%B8%D0%B7%D0%B0%D1%86%D0%B8%D0%B8_%D0%A4%D0%9E%D0%9E%D0%9F_%D0%9E%D0%9E%D0%9E_%D0%B8_%D0%A1%D0%9E%D0%9E_%D0%B8__%D0%A0%D0%9F_%D0%BF%D0%BE_%D0%B5%D1%81%D1%82%D0%B5%D1%81%D1%82%D0%B2%D0%B5%D0%BD%D0%BD%D0%BE-%D0%BD%D0%B0%D1%83%D1%87%D0%BD%D1%8B%D0%BC_%D0%BF%D1%80%D0%B5%D0%B4%D0%BC%D0%B5%D1%82%D0%B0%D0%BC_%D0%BC%D0%B0%D1%82%D0%B5%D0%BC%D0%B0%D1%82%D0%B8%D0%BA%D0%B5_%D0%B8_%D0%B8%D0%BD%D1%84%D0%BE%D1%80%D0%BC%D0%B0%D1%82%D0%B8%D0%BA%D0%B5.pdf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W53z_x8Gxyw" TargetMode="External"/><Relationship Id="rId5" Type="http://schemas.openxmlformats.org/officeDocument/2006/relationships/hyperlink" Target="https://vk.com/video716245662_456239187" TargetMode="External"/><Relationship Id="rId10" Type="http://schemas.openxmlformats.org/officeDocument/2006/relationships/hyperlink" Target="https://vk.com/video716245662_456239191" TargetMode="External"/><Relationship Id="rId4" Type="http://schemas.openxmlformats.org/officeDocument/2006/relationships/hyperlink" Target="https://instrao.ru/images/vpm/23112022_%D0%92%D0%9F%D0%9C_%D0%9E%D1%81%D0%BE%D0%B1%D0%B5%D0%BD%D0%BD%D0%BE%D1%81%D1%82%D0%B8_%D1%80%D0%B5%D0%B0%D0%BB%D0%B8%D0%B7%D0%B0%D1%86%D0%B8%D0%B8_%D1%84%D0%B5%D0%B4%D0%B5%D1%80%D0%B0%D0%BB%D1%8C%D0%BD%D0%BE%D0%B9_%D0%BE%D1%81%D0%BD%D0%BE%D0%B2%D0%BD%D0%BE%D0%B9_%D0%BE%D0%B1%D1%89%D0%B5%D0%BE%D0%B1%D1%80%D0%B0%D0%B7%D0%BE%D0%B2%D0%B0%D1%82%D0%B5%D0%BB%D1%8C%D0%BD%D0%BE%D0%B9_%D0%BF%D1%80%D0%BE%D0%B3%D1%80%D0%B0%D0%BC%D0%BC_%D0%BD%D0%B0%D1%87%D0%B0%D0%BB%D1%8C%D0%BD%D0%BE%D0%B3%D0%BE_%D0%BE%D0%B1%D1%89%D0%B5%D0%B3%D0%BE_%D0%BE%D0%B1%D1%80%D0%B0%D0%B7%D0%BE%D0%B2%D0%B0%D0%BD%D0%B8%D1%8F.pdf" TargetMode="External"/><Relationship Id="rId9" Type="http://schemas.openxmlformats.org/officeDocument/2006/relationships/hyperlink" Target="https://instrao.ru/images/vpm/29112022_%D0%92%D0%9F%D0%9C_%D0%BF%D0%BE_%D1%80%D1%83%D1%81%D1%81%D0%BA%D0%BE%D0%BC%D1%83_%D1%8F%D0%B7%D1%8B%D0%BA%D1%83_%D0%BB%D0%B8%D1%82%D0%B5%D1%80%D0%B0%D1%82%D1%83%D1%80%D0%B5_%D0%B8_%D0%BE%D0%B1%D1%89%D0%B5%D1%81%D1%82%D0%B2%D0%B5%D0%BD%D0%BD%D0%BE-%D0%BD%D0%B0%D1%83%D1%87%D0%BD%D1%8B%D0%BC_%D0%BF%D1%80%D0%B5%D0%B4%D0%BC%D0%B5%D1%82%D0%B0%D0%BC.pd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dsoo.ru/V_fokuse_vnimaniya_Primernie_rabochie_programmi_po_tehnologii_.htm" TargetMode="External"/><Relationship Id="rId3" Type="http://schemas.openxmlformats.org/officeDocument/2006/relationships/hyperlink" Target="https://edsoo.ru/study-subject/" TargetMode="External"/><Relationship Id="rId7" Type="http://schemas.openxmlformats.org/officeDocument/2006/relationships/hyperlink" Target="https://edsoo.ru/Kak_rabotat_po_obnovlennomu_standartu_v_1_klasse_nachalnoj_shkoli_Metodicheskie_rekomendacii_dlya_uchitelya.htm" TargetMode="External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oo.ru/Predmet_Tehnologiya.htm?filterId=35" TargetMode="External"/><Relationship Id="rId5" Type="http://schemas.openxmlformats.org/officeDocument/2006/relationships/hyperlink" Target="https://edsoo.ru/Predmet_Tehnologiya.htm?filterId=34" TargetMode="External"/><Relationship Id="rId4" Type="http://schemas.openxmlformats.org/officeDocument/2006/relationships/hyperlink" Target="https://edsoo.ru/Predmet_Tehnologiya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Federalnaya_rabochaya_programma_osnovnogo_obschego_obrazovaniya_predmeta_Russkij_yazik_.htm" TargetMode="External"/><Relationship Id="rId2" Type="http://schemas.openxmlformats.org/officeDocument/2006/relationships/hyperlink" Target="https://edsoo.ru/Federalnaya_rabochaya_programma_nachalnogo_obschego_obrazovaniya_predmeta_Russkij_yazik_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soo.ru/Federalnaya_rabochaya_programma_srednego_obschego_obrazovaniya_predmeta_Russkij_yazik_.ht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Black_School_Board_PNG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42452"/>
            <a:ext cx="9887319" cy="55910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100" y="2129383"/>
            <a:ext cx="7239799" cy="194256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Новые ФГОС: 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к каким изменениям 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готовиться школе 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в 2023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году? 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9" name="Рисунок 8" descr="athlete-vector-funrun-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955"/>
          <a:stretch>
            <a:fillRect/>
          </a:stretch>
        </p:blipFill>
        <p:spPr>
          <a:xfrm>
            <a:off x="1797195" y="3495368"/>
            <a:ext cx="5658118" cy="40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ushpin-png-pushpin-png-photos-10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955" y="4774393"/>
            <a:ext cx="1382485" cy="138248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2442" y="2427576"/>
            <a:ext cx="6297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вводить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углублённое изучение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предметов;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4313" y="3134775"/>
            <a:ext cx="6449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комбинировать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предметы, курсы,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модули;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60326" y="3954584"/>
            <a:ext cx="7283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разрабатывать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учебные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планы.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IM2709_08_136730847707_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832" y="4539481"/>
            <a:ext cx="3116457" cy="2257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140" y="813159"/>
            <a:ext cx="6018054" cy="14911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0862" y="1228375"/>
            <a:ext cx="344184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2442" y="67543"/>
            <a:ext cx="5958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ФГОС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третьего поколения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d-corporate-identity-ppt-backgrounds3-1000x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9e0fcb8a5bb6cce0f01f796b9e715b0f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8" r="47181" b="13564"/>
          <a:stretch>
            <a:fillRect/>
          </a:stretch>
        </p:blipFill>
        <p:spPr>
          <a:xfrm rot="10800000">
            <a:off x="0" y="2856847"/>
            <a:ext cx="1850571" cy="4395559"/>
          </a:xfrm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email">
            <a:lum bright="-11000" contras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whatiseutmd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8" t="6210" b="7220"/>
          <a:stretch>
            <a:fillRect/>
          </a:stretch>
        </p:blipFill>
        <p:spPr>
          <a:xfrm flipH="1">
            <a:off x="-25443" y="-108860"/>
            <a:ext cx="9144000" cy="6858000"/>
          </a:xfrm>
          <a:prstGeom prst="rect">
            <a:avLst/>
          </a:prstGeom>
        </p:spPr>
      </p:pic>
      <p:pic>
        <p:nvPicPr>
          <p:cNvPr id="10" name="Рисунок 9" descr="KijoRq6rT.pn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7000" contrast="36000"/>
          </a:blip>
          <a:stretch>
            <a:fillRect/>
          </a:stretch>
        </p:blipFill>
        <p:spPr>
          <a:xfrm flipH="1">
            <a:off x="651352" y="197849"/>
            <a:ext cx="6977746" cy="4579811"/>
          </a:xfrm>
          <a:prstGeom prst="rect">
            <a:avLst/>
          </a:prstGeom>
        </p:spPr>
      </p:pic>
      <p:pic>
        <p:nvPicPr>
          <p:cNvPr id="16" name="Содержимое 3" descr="postit12-u6173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91" r="17862"/>
          <a:stretch>
            <a:fillRect/>
          </a:stretch>
        </p:blipFill>
        <p:spPr>
          <a:xfrm rot="21293138">
            <a:off x="2994376" y="3999131"/>
            <a:ext cx="2411953" cy="235635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21275316">
            <a:off x="2200706" y="5016206"/>
            <a:ext cx="6344777" cy="369332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8" name="Рисунок 17" descr="223025_1411410625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936" y="1814986"/>
            <a:ext cx="897027" cy="8720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3940" y="643594"/>
            <a:ext cx="468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НОРМАТИВНАЯ БАЗА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925" y="1274129"/>
            <a:ext cx="8343900" cy="3069828"/>
          </a:xfrm>
          <a:prstGeom prst="rect">
            <a:avLst/>
          </a:prstGeom>
          <a:solidFill>
            <a:srgbClr val="84EEFC"/>
          </a:solidFill>
          <a:ln>
            <a:solidFill>
              <a:srgbClr val="84EEFC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310" y="3778581"/>
            <a:ext cx="2815245" cy="260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58PICe58PIC58PIC33K58PICHrdQhdU6_PIC20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14" b="16250"/>
          <a:stretch>
            <a:fillRect/>
          </a:stretch>
        </p:blipFill>
        <p:spPr>
          <a:xfrm>
            <a:off x="1566488" y="586612"/>
            <a:ext cx="6901549" cy="3352801"/>
          </a:xfrm>
          <a:prstGeom prst="rect">
            <a:avLst/>
          </a:prstGeom>
        </p:spPr>
      </p:pic>
      <p:pic>
        <p:nvPicPr>
          <p:cNvPr id="6" name="Рисунок 5" descr="0_17a7ae_b8900031_ori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896" y="2305858"/>
            <a:ext cx="2549392" cy="4553203"/>
          </a:xfrm>
          <a:prstGeom prst="rect">
            <a:avLst/>
          </a:prstGeom>
        </p:spPr>
      </p:pic>
      <p:pic>
        <p:nvPicPr>
          <p:cNvPr id="10" name="Рисунок 9" descr="0_dba78_94da0ccb_ori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88"/>
          <a:stretch>
            <a:fillRect/>
          </a:stretch>
        </p:blipFill>
        <p:spPr>
          <a:xfrm rot="1766783">
            <a:off x="7154174" y="149340"/>
            <a:ext cx="917989" cy="11813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45458" y="1336362"/>
            <a:ext cx="4831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ФГОС НОО,ФГОС ООО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школе,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МБОУ ЕСОШ№7  </a:t>
            </a:r>
          </a:p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Казанского обучающиеся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пятых классов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ФГОС. </a:t>
            </a:r>
          </a:p>
        </p:txBody>
      </p:sp>
      <p:pic>
        <p:nvPicPr>
          <p:cNvPr id="16" name="Рисунок 15" descr="875445f83670e0750c6f2049b85efae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508" y="3123145"/>
            <a:ext cx="1845011" cy="3505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d-corporate-identity-ppt-backgrounds3-1000x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9e0fcb8a5bb6cce0f01f796b9e715b0f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8" r="47181" b="13564"/>
          <a:stretch>
            <a:fillRect/>
          </a:stretch>
        </p:blipFill>
        <p:spPr>
          <a:xfrm rot="10800000">
            <a:off x="0" y="2856847"/>
            <a:ext cx="1850571" cy="4395559"/>
          </a:xfrm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email">
            <a:lum bright="-11000" contras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16" y="654025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whatiseutmd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8" t="6210" b="7220"/>
          <a:stretch>
            <a:fillRect/>
          </a:stretch>
        </p:blipFill>
        <p:spPr>
          <a:xfrm flipH="1">
            <a:off x="-730293" y="-108860"/>
            <a:ext cx="9144000" cy="6858000"/>
          </a:xfrm>
          <a:prstGeom prst="rect">
            <a:avLst/>
          </a:prstGeom>
        </p:spPr>
      </p:pic>
      <p:pic>
        <p:nvPicPr>
          <p:cNvPr id="16" name="Содержимое 3" descr="postit12-u6173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91" r="17862"/>
          <a:stretch>
            <a:fillRect/>
          </a:stretch>
        </p:blipFill>
        <p:spPr>
          <a:xfrm rot="21293138">
            <a:off x="2994376" y="3999131"/>
            <a:ext cx="2411953" cy="235635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21275316">
            <a:off x="2200706" y="5016206"/>
            <a:ext cx="6344777" cy="369332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8" name="Рисунок 17" descr="223025_141141062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716" y="2680647"/>
            <a:ext cx="897027" cy="8720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3940" y="643594"/>
            <a:ext cx="623658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48"/>
                </a:solidFill>
                <a:latin typeface="Arial Black" panose="020B0A04020102020204" pitchFamily="34" charset="0"/>
              </a:rPr>
              <a:t>НОРМАТИВНАЯ </a:t>
            </a:r>
            <a:r>
              <a:rPr lang="ru-RU" sz="2800" b="1" dirty="0" smtClean="0">
                <a:solidFill>
                  <a:srgbClr val="FF0048"/>
                </a:solidFill>
                <a:latin typeface="Arial Black" panose="020B0A04020102020204" pitchFamily="34" charset="0"/>
              </a:rPr>
              <a:t>БАЗА</a:t>
            </a:r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1.09.2023 год начало реализации ФГОС СОО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(ПРИКАЗ №732 от 12.08.2022 год)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36"/>
          <a:stretch/>
        </p:blipFill>
        <p:spPr>
          <a:xfrm>
            <a:off x="2283178" y="2713114"/>
            <a:ext cx="3572716" cy="33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2899" y="561974"/>
            <a:ext cx="81724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2"/>
                <a:cs typeface="Aharoni" pitchFamily="2" charset="-79"/>
              </a:rPr>
              <a:t>ОСНОВНЫЕ ИЗМЕНЕНИЯ ФГОС </a:t>
            </a:r>
            <a:r>
              <a:rPr lang="ru-RU" sz="3200" b="1" dirty="0" smtClean="0">
                <a:solidFill>
                  <a:srgbClr val="FF0000"/>
                </a:solidFill>
                <a:latin typeface="2"/>
                <a:cs typeface="Aharoni" pitchFamily="2" charset="-79"/>
              </a:rPr>
              <a:t>СОО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2"/>
              </a:rPr>
              <a:t> </a:t>
            </a:r>
          </a:p>
          <a:p>
            <a:endParaRPr lang="ru-RU" sz="1400" b="1" dirty="0">
              <a:solidFill>
                <a:srgbClr val="000000"/>
              </a:solidFill>
              <a:latin typeface="2"/>
            </a:endParaRPr>
          </a:p>
          <a:p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sz="1050" b="1" dirty="0" smtClean="0">
                <a:solidFill>
                  <a:srgbClr val="000000"/>
                </a:solidFill>
                <a:latin typeface="2"/>
              </a:rPr>
              <a:t>Обеспечение </a:t>
            </a:r>
            <a:r>
              <a:rPr lang="ru-RU" sz="1050" b="1" dirty="0">
                <a:solidFill>
                  <a:srgbClr val="000000"/>
                </a:solidFill>
                <a:latin typeface="2"/>
              </a:rPr>
              <a:t>преемственности уровней начального общего, основного общего и среднего общего образования </a:t>
            </a:r>
            <a:endParaRPr lang="ru-RU" sz="1050" dirty="0">
              <a:solidFill>
                <a:srgbClr val="000000"/>
              </a:solidFill>
              <a:latin typeface="2"/>
            </a:endParaRPr>
          </a:p>
          <a:p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</a:rPr>
              <a:t>•Конкретизация предметных результатов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1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sz="1050" b="1" dirty="0">
                <a:solidFill>
                  <a:srgbClr val="000000"/>
                </a:solidFill>
                <a:latin typeface="2"/>
              </a:rPr>
              <a:t>Приведение в соответствие с требованиями к организации образовательной деятельности, определенными действующими </a:t>
            </a:r>
            <a:r>
              <a:rPr lang="ru-RU" sz="1050" b="1" dirty="0" err="1">
                <a:solidFill>
                  <a:srgbClr val="000000"/>
                </a:solidFill>
                <a:latin typeface="2"/>
              </a:rPr>
              <a:t>СанПин</a:t>
            </a:r>
            <a:r>
              <a:rPr lang="ru-RU" sz="1050" b="1" dirty="0">
                <a:solidFill>
                  <a:srgbClr val="000000"/>
                </a:solidFill>
                <a:latin typeface="2"/>
              </a:rPr>
              <a:t> </a:t>
            </a:r>
            <a:endParaRPr lang="ru-RU" sz="1050" dirty="0">
              <a:solidFill>
                <a:srgbClr val="000000"/>
              </a:solidFill>
              <a:latin typeface="2"/>
            </a:endParaRPr>
          </a:p>
          <a:p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sz="1050" b="1" dirty="0">
                <a:solidFill>
                  <a:srgbClr val="000000"/>
                </a:solidFill>
                <a:latin typeface="2"/>
              </a:rPr>
              <a:t>Уточнение количества учебных занятий (за 2 года на одного обучающегося 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sz="1050" b="1" dirty="0">
                <a:solidFill>
                  <a:srgbClr val="000000"/>
                </a:solidFill>
                <a:latin typeface="2"/>
              </a:rPr>
              <a:t>не менее 2170 часов и не более 2516 часов (не более 37 часов в неделю) </a:t>
            </a:r>
            <a:endParaRPr lang="ru-RU" sz="1050" dirty="0" smtClean="0">
              <a:solidFill>
                <a:srgbClr val="000000"/>
              </a:solidFill>
              <a:latin typeface="2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1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ru-RU" sz="1050" b="1" dirty="0">
                <a:solidFill>
                  <a:srgbClr val="000000"/>
                </a:solidFill>
                <a:latin typeface="2"/>
              </a:rPr>
  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</a:t>
            </a:r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sz="1050" b="1" dirty="0">
                <a:solidFill>
                  <a:srgbClr val="000000"/>
                </a:solidFill>
                <a:latin typeface="2"/>
              </a:rPr>
              <a:t>по заявлению обучающихся, родителей несовершеннолетних обучающихся) </a:t>
            </a:r>
            <a:endParaRPr lang="ru-RU" sz="1050" b="1" dirty="0" smtClean="0">
              <a:solidFill>
                <a:srgbClr val="000000"/>
              </a:solidFill>
              <a:latin typeface="2"/>
            </a:endParaRPr>
          </a:p>
          <a:p>
            <a:endParaRPr lang="ru-RU" sz="1050" b="1" dirty="0">
              <a:solidFill>
                <a:srgbClr val="000000"/>
              </a:solidFill>
              <a:latin typeface="2"/>
            </a:endParaRPr>
          </a:p>
          <a:p>
            <a:endParaRPr lang="ru-RU" sz="1050" b="1" dirty="0" smtClean="0">
              <a:solidFill>
                <a:srgbClr val="000000"/>
              </a:solidFill>
              <a:latin typeface="2"/>
            </a:endParaRPr>
          </a:p>
          <a:p>
            <a:endParaRPr lang="ru-RU" sz="1050" dirty="0">
              <a:solidFill>
                <a:srgbClr val="000000"/>
              </a:solidFill>
              <a:latin typeface="2"/>
            </a:endParaRPr>
          </a:p>
          <a:p>
            <a:r>
              <a:rPr lang="ru-RU" sz="1100" dirty="0">
                <a:solidFill>
                  <a:srgbClr val="000000"/>
                </a:solidFill>
                <a:latin typeface="1"/>
              </a:rPr>
              <a:t>	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7" t="12807" r="-6897" b="10838"/>
          <a:stretch/>
        </p:blipFill>
        <p:spPr bwMode="auto">
          <a:xfrm>
            <a:off x="4224337" y="3324224"/>
            <a:ext cx="2909888" cy="2852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1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43" y="195102"/>
            <a:ext cx="8322957" cy="189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15" y="2081207"/>
            <a:ext cx="8000130" cy="477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802" y="444137"/>
            <a:ext cx="8402727" cy="124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8091" y="1933303"/>
            <a:ext cx="7830204" cy="449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72" y="443753"/>
            <a:ext cx="8383042" cy="556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38" t="9743" r="8638" b="6250"/>
          <a:stretch>
            <a:fillRect/>
          </a:stretch>
        </p:blipFill>
        <p:spPr bwMode="auto">
          <a:xfrm>
            <a:off x="779929" y="359034"/>
            <a:ext cx="8054789" cy="582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700" b="1" dirty="0">
                <a:solidFill>
                  <a:srgbClr val="C00000"/>
                </a:solidFill>
                <a:cs typeface="Aharoni" panose="02010803020104030203" pitchFamily="2" charset="-79"/>
              </a:rPr>
              <a:t>Критерии готовности </a:t>
            </a:r>
            <a:r>
              <a:rPr lang="ru-RU" sz="27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ОО к </a:t>
            </a:r>
            <a:r>
              <a:rPr lang="ru-RU" sz="2700" b="1" dirty="0">
                <a:solidFill>
                  <a:srgbClr val="C00000"/>
                </a:solidFill>
                <a:cs typeface="Aharoni" panose="02010803020104030203" pitchFamily="2" charset="-79"/>
              </a:rPr>
              <a:t>введению к введению федеральных основных общеобразовательных </a:t>
            </a:r>
            <a:r>
              <a:rPr lang="ru-RU" sz="27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программ</a:t>
            </a:r>
            <a:endParaRPr lang="ru-RU" sz="2700" b="1" dirty="0">
              <a:solidFill>
                <a:srgbClr val="C00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dirty="0" smtClean="0"/>
              <a:t>Организация повышения квалификации педагогических работников </a:t>
            </a:r>
            <a:endParaRPr lang="ru-RU" dirty="0"/>
          </a:p>
          <a:p>
            <a:r>
              <a:rPr lang="ru-RU" dirty="0"/>
              <a:t>сформирована система мониторинга готовности каждого учителя к реализации ФООП; </a:t>
            </a:r>
          </a:p>
          <a:p>
            <a:r>
              <a:rPr lang="ru-RU" dirty="0" smtClean="0"/>
              <a:t> обеспечены кадровые, финансовые, материально-технические и иные условия реализации образовательной программы начального общего образования, образовательной программы основного общего образования и образовательной программы среднего общего образования, соответствующих ФООП.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Организация включения в педагогическую деятельность учителя федеральных </a:t>
            </a:r>
            <a:r>
              <a:rPr lang="ru-RU" b="1" dirty="0" err="1" smtClean="0">
                <a:solidFill>
                  <a:srgbClr val="C00000"/>
                </a:solidFill>
              </a:rPr>
              <a:t>онлайн</a:t>
            </a:r>
            <a:r>
              <a:rPr lang="ru-RU" b="1" dirty="0" smtClean="0">
                <a:solidFill>
                  <a:srgbClr val="C00000"/>
                </a:solidFill>
              </a:rPr>
              <a:t>- конструкторов, соответствующих требованиям ФООП 	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3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93" t="10101" r="17654" b="7071"/>
          <a:stretch>
            <a:fillRect/>
          </a:stretch>
        </p:blipFill>
        <p:spPr bwMode="auto">
          <a:xfrm>
            <a:off x="886689" y="343296"/>
            <a:ext cx="7834230" cy="581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Об организации методической поддержки педагогических работников и управленческих </a:t>
            </a:r>
            <a:r>
              <a:rPr lang="ru-RU" sz="2400" b="1" dirty="0" smtClean="0">
                <a:solidFill>
                  <a:srgbClr val="C00000"/>
                </a:solidFill>
              </a:rPr>
              <a:t>кадров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портале Единого содержания общего образования осуществляется доработка и обновление конструктора рабочих программ – удобного бесплатного онлайн-сервиса для индивидуализации федеральных рабочих программ по учебным предметам: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https://edsoo.ru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/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/>
              <a:t>Индивидуальную консультативную помощь по вопросам введения ФООП учитель и руководитель образовательной организации может получить, обратившись к ресурсу «Единое содержание общего образования» по ссылке: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https://edsoo.ru/Goryachaya_liniya.htm.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constructor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/.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dirty="0"/>
              <a:t>Материалы Всероссийских просветительских мероприятий «Федеральные основные общеобразовательные программы и федеральные рабочие программы учебных предметов начального, основного и среднего общего образования: изменения в Федеральном законе «Об образовании в Российской Федерации» размещены по адресу: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https://edsoo.ru/Vserossijskie_prosvetitelskie_meropriyatiya_Federalnie_osnovnie_obscheobrazovatelnie_programmi_i_federalnie_rabochie_programmi_u.htm.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1247" y="1652155"/>
            <a:ext cx="6858001" cy="4348595"/>
          </a:xfrm>
        </p:spPr>
        <p:txBody>
          <a:bodyPr>
            <a:no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http://www.edsoo.ru/</a:t>
            </a:r>
            <a:endParaRPr 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Новости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Рабочие программы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Конструктор рабочих программ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Виртуальные лабораторные работы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интерактивные кейсы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Типовой комплект методических документов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Методические пособия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Функциональная грамотность</a:t>
            </a: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Тематический классификатор содержания образования</a:t>
            </a: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028" y="1023401"/>
            <a:ext cx="7290054" cy="76903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«Единое содержание общего образования»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07" y="1940503"/>
            <a:ext cx="3545666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52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8516203" cy="15285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«Единое содержание общего образования»</a:t>
            </a:r>
            <a:endParaRPr lang="ru-RU" sz="2800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761" y="904313"/>
            <a:ext cx="4394579" cy="8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184731" cy="584679"/>
          </a:xfrm>
          <a:prstGeom prst="rect">
            <a:avLst/>
          </a:prstGeom>
          <a:solidFill>
            <a:srgbClr val="FBFAF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1755" y="1583140"/>
            <a:ext cx="6550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497693"/>
              </a:solidFill>
              <a:latin typeface="MyriadPro-Regular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65F9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3015" y="1665026"/>
            <a:ext cx="5424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https://instrao.ru/prog</a:t>
            </a:r>
            <a:r>
              <a:rPr lang="ru-RU" b="1" dirty="0" smtClean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497693"/>
                </a:solidFill>
                <a:latin typeface="MyriadPro-Regular"/>
                <a:ea typeface="Times New Roman" pitchFamily="18" charset="0"/>
                <a:cs typeface="Times New Roman" pitchFamily="18" charset="0"/>
              </a:rPr>
              <a:t>Всероссийские просветительские мероприятия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661314" y="2502469"/>
          <a:ext cx="4684590" cy="4064000"/>
        </p:xfrm>
        <a:graphic>
          <a:graphicData uri="http://schemas.openxmlformats.org/drawingml/2006/table">
            <a:tbl>
              <a:tblPr/>
              <a:tblGrid>
                <a:gridCol w="190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Всероссийское просветительское мероприятие «Особенности реализации федеральной основной общеобразовательной программы начального общего образования»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700" u="none" strike="noStrike" spc="90">
                          <a:solidFill>
                            <a:srgbClr val="0A5A8F"/>
                          </a:solidFill>
                          <a:latin typeface="MyriadPro-Regular"/>
                          <a:ea typeface="Times New Roman"/>
                          <a:cs typeface="Times New Roman"/>
                          <a:hlinkClick r:id="rId4"/>
                        </a:rPr>
                        <a:t>Скачать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 23.11.2022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Ссылка на трансляцию VK (начало в 11.00 (МСК)): </a:t>
                      </a:r>
                      <a:r>
                        <a:rPr lang="ru-RU" sz="700" u="none" strike="noStrike" spc="90">
                          <a:solidFill>
                            <a:srgbClr val="0A5A8F"/>
                          </a:solidFill>
                          <a:latin typeface="MyriadPro-Regular"/>
                          <a:ea typeface="Times New Roman"/>
                          <a:cs typeface="Times New Roman"/>
                          <a:hlinkClick r:id="rId5"/>
                        </a:rPr>
                        <a:t>https://vk.com/video716245662_456239187</a:t>
                      </a:r>
                      <a:r>
                        <a:rPr lang="ru-RU" sz="700" u="none" strike="noStrike" spc="90">
                          <a:solidFill>
                            <a:srgbClr val="0A5A8F"/>
                          </a:solidFill>
                          <a:latin typeface="MyriadPro-Regular"/>
                          <a:ea typeface="Times New Roman"/>
                          <a:cs typeface="Times New Roman"/>
                          <a:hlinkClick r:id="rId6"/>
                        </a:rPr>
                        <a:t/>
                      </a:r>
                      <a:br>
                        <a:rPr lang="ru-RU" sz="700" u="none" strike="noStrike" spc="90">
                          <a:solidFill>
                            <a:srgbClr val="0A5A8F"/>
                          </a:solidFill>
                          <a:latin typeface="MyriadPro-Regular"/>
                          <a:ea typeface="Times New Roman"/>
                          <a:cs typeface="Times New Roman"/>
                          <a:hlinkClick r:id="rId6"/>
                        </a:rPr>
                      </a:b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Всероссийское просветительское мероприятие «Особенности реализации федеральных основных общеобразовательных программ основного и среднего общего образования и рабочих программ по естественно-научным предметам, математике и информатике»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700" u="none" strike="noStrike" spc="90">
                          <a:solidFill>
                            <a:srgbClr val="0A5A8F"/>
                          </a:solidFill>
                          <a:latin typeface="MyriadPro-Regular"/>
                          <a:ea typeface="Times New Roman"/>
                          <a:cs typeface="Times New Roman"/>
                          <a:hlinkClick r:id="rId7"/>
                        </a:rPr>
                        <a:t>Скачать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 25.11.2022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Ссылка на трансляцию VK (начало в 11.00 (МСК)): </a:t>
                      </a:r>
                      <a:r>
                        <a:rPr lang="ru-RU" sz="700" u="none" strike="noStrike" spc="90">
                          <a:solidFill>
                            <a:srgbClr val="0A5A8F"/>
                          </a:solidFill>
                          <a:latin typeface="MyriadPro-Regular"/>
                          <a:ea typeface="Times New Roman"/>
                          <a:cs typeface="Times New Roman"/>
                          <a:hlinkClick r:id="rId8"/>
                        </a:rPr>
                        <a:t>https://vk.com/video716245662_456239192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Всероссийское просветительское мероприятие «Особенности реализации федеральных основных общеобразовательных программы основного и среднего общего образования и федеральных рабочих программ по русскому языку, литературе и общественно-научным предметам»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700" u="none" strike="noStrike" spc="90">
                          <a:solidFill>
                            <a:srgbClr val="0A5A8F"/>
                          </a:solidFill>
                          <a:latin typeface="MyriadPro-Regular"/>
                          <a:ea typeface="Times New Roman"/>
                          <a:cs typeface="Times New Roman"/>
                          <a:hlinkClick r:id="rId9"/>
                        </a:rPr>
                        <a:t>Скачать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 29.11.2022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100D0D"/>
                          </a:solidFill>
                          <a:latin typeface="MyriadPro-Regular"/>
                          <a:ea typeface="Times New Roman"/>
                          <a:cs typeface="Times New Roman"/>
                        </a:rPr>
                        <a:t>Ссылка на трансляцию VK (начало в 11.00 (МСК)): </a:t>
                      </a:r>
                      <a:r>
                        <a:rPr lang="ru-RU" sz="700" u="none" strike="noStrike" spc="90" dirty="0">
                          <a:solidFill>
                            <a:srgbClr val="0A5A8F"/>
                          </a:solidFill>
                          <a:latin typeface="MyriadPro-Regular"/>
                          <a:ea typeface="Times New Roman"/>
                          <a:cs typeface="Times New Roman"/>
                          <a:hlinkClick r:id="rId10"/>
                        </a:rPr>
                        <a:t>https://vk.com/video716245662_456239191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«Единое содержание общего образования»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Учебные предметы</a:t>
            </a:r>
            <a:endParaRPr lang="ru-RU" sz="3300" b="1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lvl="0"/>
            <a:r>
              <a:rPr lang="ru-RU" u="sng" dirty="0" smtClean="0">
                <a:hlinkClick r:id="rId2"/>
              </a:rPr>
              <a:t>Главная</a:t>
            </a:r>
            <a:endParaRPr lang="ru-RU" dirty="0" smtClean="0"/>
          </a:p>
          <a:p>
            <a:pPr lvl="0"/>
            <a:r>
              <a:rPr lang="ru-RU" u="sng" dirty="0" smtClean="0">
                <a:hlinkClick r:id="rId3"/>
              </a:rPr>
              <a:t>Учебные предметы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Технология</a:t>
            </a:r>
            <a:endParaRPr lang="ru-RU" dirty="0" smtClean="0"/>
          </a:p>
          <a:p>
            <a:r>
              <a:rPr lang="ru-RU" dirty="0" smtClean="0"/>
              <a:t>Технология</a:t>
            </a:r>
            <a:endParaRPr lang="ru-RU" b="1" dirty="0" smtClean="0"/>
          </a:p>
          <a:p>
            <a:r>
              <a:rPr lang="ru-RU" u="sng" dirty="0" smtClean="0">
                <a:hlinkClick r:id="rId5"/>
              </a:rPr>
              <a:t>начальное общее образование</a:t>
            </a:r>
            <a:r>
              <a:rPr lang="ru-RU" dirty="0" smtClean="0"/>
              <a:t> </a:t>
            </a:r>
            <a:r>
              <a:rPr lang="ru-RU" u="sng" dirty="0" smtClean="0">
                <a:hlinkClick r:id="rId6"/>
              </a:rPr>
              <a:t>основное общее образование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Методические пособия</a:t>
            </a:r>
          </a:p>
          <a:p>
            <a:r>
              <a:rPr lang="ru-RU" dirty="0" smtClean="0">
                <a:hlinkClick r:id="rId7"/>
              </a:rPr>
              <a:t>Как работать по обновлённому стандарту в 1 классе начальной школы. Методические рекомендации для учителя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>
                <a:hlinkClick r:id="rId8"/>
              </a:rPr>
              <a:t>Семинар «Обновление содержания общего образования» для участников апробации Примерных рабочих программ по Технологии</a:t>
            </a:r>
            <a:endParaRPr lang="ru-RU" dirty="0" smtClean="0"/>
          </a:p>
          <a:p>
            <a:r>
              <a:rPr lang="ru-RU" dirty="0" smtClean="0"/>
              <a:t>26 октября 2021 года ФГБНУ «ИСРО РАО» провел постоянно действующий семинар «Обновление содержания общего образования» для участников апробации Примерных рабочих программ по технологии. Семинар посвящен рассмотрению содержательных подходов к современному технологическому образованию в школе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«Единое содержание общего образования»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Рабочие программы по учебным предметам</a:t>
            </a:r>
            <a:endParaRPr lang="ru-RU" b="1" dirty="0" smtClean="0"/>
          </a:p>
          <a:p>
            <a:r>
              <a:rPr lang="ru-RU" dirty="0" smtClean="0"/>
              <a:t>Уважаемые коллеги!</a:t>
            </a:r>
          </a:p>
          <a:p>
            <a:r>
              <a:rPr lang="ru-RU" dirty="0" smtClean="0"/>
              <a:t>ФООП начального общего, основного общего и среднего общего образования одобрены Федеральным учебно-методическим объединением по общему образованию (Протокол №9/22 от 14.11.22, Протокол №10/22 от 21.11.22).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Рабочие программы начального общего образования</a:t>
            </a:r>
            <a:endParaRPr lang="ru-RU" b="1" dirty="0" smtClean="0"/>
          </a:p>
          <a:p>
            <a:r>
              <a:rPr lang="ru-RU" u="sng" dirty="0" smtClean="0">
                <a:hlinkClick r:id="rId2"/>
              </a:rPr>
              <a:t>https://edsoo.ru/Federalnaya_rabochaya_programma_nachalnogo_obschego_obrazovaniya_predmeta_Russkij_yazik_.htm</a:t>
            </a:r>
            <a:r>
              <a:rPr lang="ru-RU" dirty="0" smtClean="0"/>
              <a:t> -Федеральная рабочая программа начального общего образования  предмета «Русский язык»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Рабочие программы основного общего образования</a:t>
            </a:r>
            <a:endParaRPr lang="ru-RU" b="1" dirty="0" smtClean="0"/>
          </a:p>
          <a:p>
            <a:r>
              <a:rPr lang="ru-RU" u="sng" dirty="0" smtClean="0">
                <a:hlinkClick r:id="rId3"/>
              </a:rPr>
              <a:t>https://edsoo.ru/Federalnaya_rabochaya_programma_osnovnogo_obschego_obrazovaniya_predmeta_Russkij_yazik_.htm</a:t>
            </a:r>
            <a:r>
              <a:rPr lang="ru-RU" dirty="0" smtClean="0"/>
              <a:t> - Федеральная рабочая программа основного общего образования  предмета «Русский язык»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Рабочие программы среднего общего образования</a:t>
            </a:r>
            <a:endParaRPr lang="ru-RU" b="1" dirty="0" smtClean="0"/>
          </a:p>
          <a:p>
            <a:r>
              <a:rPr lang="ru-RU" u="sng" dirty="0" smtClean="0">
                <a:hlinkClick r:id="rId4"/>
              </a:rPr>
              <a:t>https://edsoo.ru/Federalnaya_rabochaya_programma_srednego_obschego_obrazovaniya_predmeta_Russkij_yazik_.htm</a:t>
            </a:r>
            <a:r>
              <a:rPr lang="ru-RU" dirty="0" smtClean="0"/>
              <a:t> - Федеральная рабочая программа среднего общего образования  предмета «Русский язык»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«Единое содержание общего образования»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Конструктор рабочих программ</a:t>
            </a:r>
            <a:endParaRPr lang="ru-RU" b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sz="2800" i="1" dirty="0" smtClean="0"/>
              <a:t>Уважаемые коллеги!</a:t>
            </a:r>
            <a:endParaRPr lang="ru-RU" sz="2800" b="1" i="1" dirty="0" smtClean="0"/>
          </a:p>
          <a:p>
            <a:r>
              <a:rPr lang="ru-RU" sz="2800" i="1" dirty="0" smtClean="0"/>
              <a:t>Конструктор рабочих программ  в настоящее время находится на доработке  в соответствии с утвержденными федеральными основными общеобразовательными программами.  </a:t>
            </a:r>
            <a:endParaRPr lang="ru-RU" sz="2800" b="1" i="1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999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ИНФРМАЦИОННАЯ ПОДДЕРЖКА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414" y="3097161"/>
            <a:ext cx="5778840" cy="37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658" y="1061884"/>
            <a:ext cx="5766620" cy="218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91" y="974148"/>
            <a:ext cx="6565106" cy="48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023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628" y="255837"/>
            <a:ext cx="2005758" cy="1743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955" y="397505"/>
            <a:ext cx="3151905" cy="865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653" y="3271235"/>
            <a:ext cx="3743783" cy="2870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596" y="1856097"/>
            <a:ext cx="3547404" cy="43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4136" y="333708"/>
            <a:ext cx="6939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980039"/>
            <a:ext cx="9144000" cy="569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895d2d1cba9841eabab60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1460" y="1188443"/>
            <a:ext cx="6141934" cy="39611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3071" y="357446"/>
            <a:ext cx="6511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r"/>
            <a:r>
              <a:rPr lang="ru-RU" sz="4800" b="1" dirty="0">
                <a:solidFill>
                  <a:srgbClr val="002060"/>
                </a:solidFill>
                <a:latin typeface="Arial Black" panose="020B0A04020102020204" pitchFamily="34" charset="0"/>
              </a:rPr>
              <a:t>Что такое </a:t>
            </a:r>
            <a:r>
              <a:rPr lang="ru-RU" sz="4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ФГОС ? </a:t>
            </a:r>
            <a:endParaRPr lang="ru-RU" sz="4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6427" y="172169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федеральные государственные образовательные стандарты, представляющие собой совокупность требований к программам образования.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879" y="5022760"/>
            <a:ext cx="5627096" cy="1658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d-background-png-2.png"/>
          <p:cNvPicPr>
            <a:picLocks noChangeAspect="1"/>
          </p:cNvPicPr>
          <p:nvPr/>
        </p:nvPicPr>
        <p:blipFill>
          <a:blip r:embed="rId2" cstate="print">
            <a:lum bright="-8000"/>
          </a:blip>
          <a:stretch>
            <a:fillRect/>
          </a:stretch>
        </p:blipFill>
        <p:spPr>
          <a:xfrm rot="10800000">
            <a:off x="0" y="3723611"/>
            <a:ext cx="9144000" cy="3134389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024341"/>
              </p:ext>
            </p:extLst>
          </p:nvPr>
        </p:nvGraphicFramePr>
        <p:xfrm>
          <a:off x="223157" y="-326987"/>
          <a:ext cx="8697685" cy="559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25686943.png"/>
          <p:cNvPicPr>
            <a:picLocks noChangeAspect="1"/>
          </p:cNvPicPr>
          <p:nvPr/>
        </p:nvPicPr>
        <p:blipFill>
          <a:blip r:embed="rId8" cstate="email">
            <a:lum brigh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117" y="4862842"/>
            <a:ext cx="4125688" cy="1995158"/>
          </a:xfrm>
          <a:prstGeom prst="rect">
            <a:avLst/>
          </a:prstGeom>
        </p:spPr>
      </p:pic>
      <p:pic>
        <p:nvPicPr>
          <p:cNvPr id="11" name="Рисунок 10" descr="c6d90c7a0e90fa515e38782280d91fdb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19"/>
          <a:stretch>
            <a:fillRect/>
          </a:stretch>
        </p:blipFill>
        <p:spPr>
          <a:xfrm>
            <a:off x="7108976" y="642865"/>
            <a:ext cx="1455475" cy="1404257"/>
          </a:xfrm>
          <a:prstGeom prst="rect">
            <a:avLst/>
          </a:prstGeom>
        </p:spPr>
      </p:pic>
      <p:pic>
        <p:nvPicPr>
          <p:cNvPr id="12" name="Рисунок 11" descr="9e0fcb8a5bb6cce0f01f796b9e715b0f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013" t="24969" r="16709" b="23193"/>
          <a:stretch>
            <a:fillRect/>
          </a:stretch>
        </p:blipFill>
        <p:spPr>
          <a:xfrm rot="16200000">
            <a:off x="7048123" y="4762123"/>
            <a:ext cx="1185666" cy="3006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6G58PIC1Feckyv70s8f6_PIC20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92" t="15079" r="17302" b="52222"/>
          <a:stretch>
            <a:fillRect/>
          </a:stretch>
        </p:blipFill>
        <p:spPr>
          <a:xfrm>
            <a:off x="1375137" y="4596489"/>
            <a:ext cx="6161314" cy="2394109"/>
          </a:xfrm>
          <a:prstGeom prst="rect">
            <a:avLst/>
          </a:prstGeom>
        </p:spPr>
      </p:pic>
      <p:pic>
        <p:nvPicPr>
          <p:cNvPr id="7" name="Рисунок 6" descr="558PICe58PIC58PIC33K58PICHrdQhdU6_PIC20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14" b="16250"/>
          <a:stretch>
            <a:fillRect/>
          </a:stretch>
        </p:blipFill>
        <p:spPr>
          <a:xfrm>
            <a:off x="2874907" y="2279274"/>
            <a:ext cx="6901549" cy="2630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32372" y="0"/>
            <a:ext cx="6825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Три 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поколения стандартов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15" name="Рисунок 14" descr="558PICe58PIC58PIC33K58PICHrdQhdU6_PIC20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14" b="16250"/>
          <a:stretch>
            <a:fillRect/>
          </a:stretch>
        </p:blipFill>
        <p:spPr>
          <a:xfrm>
            <a:off x="481115" y="497287"/>
            <a:ext cx="6901549" cy="220958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74548" y="27068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поколение ФГОС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10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разрабатывались с 2009 по 2012 год и действуют до 2022 года. Акцент сделан на развитие УУД, то есть способности обучающихся самостоятельно добывать информацию. Много внимания уделено проектной и внеурочной деятельности.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23321" y="81724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поколение образовательных стандартов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657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приняты в 2004 году. Основной целью был не личностный, а предметный результат. Во главу ставился набор информации, обязательной для изучения.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51149" y="47708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R="21110"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111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третьего поколения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требований к обучающимся. </a:t>
            </a:r>
          </a:p>
          <a:p>
            <a:pPr marR="2057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ФГОС 2022 года определяют чёткие требования к предметным результатам по каждой учебной дисциплине. </a:t>
            </a:r>
          </a:p>
        </p:txBody>
      </p:sp>
      <p:pic>
        <p:nvPicPr>
          <p:cNvPr id="18" name="Рисунок 17" descr="paper_plane_PNG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49274" y="137170"/>
            <a:ext cx="925286" cy="754648"/>
          </a:xfrm>
          <a:prstGeom prst="rect">
            <a:avLst/>
          </a:prstGeom>
        </p:spPr>
      </p:pic>
      <p:pic>
        <p:nvPicPr>
          <p:cNvPr id="19" name="Рисунок 18" descr="mzl.bvmrutg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616" y="2940969"/>
            <a:ext cx="1152024" cy="1152024"/>
          </a:xfrm>
          <a:prstGeom prst="rect">
            <a:avLst/>
          </a:prstGeom>
        </p:spPr>
      </p:pic>
      <p:pic>
        <p:nvPicPr>
          <p:cNvPr id="20" name="Рисунок 19" descr="paper_plane_PNG5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01080" y="614029"/>
            <a:ext cx="457200" cy="372885"/>
          </a:xfrm>
          <a:prstGeom prst="rect">
            <a:avLst/>
          </a:prstGeom>
        </p:spPr>
      </p:pic>
      <p:pic>
        <p:nvPicPr>
          <p:cNvPr id="14" name="Рисунок 13" descr="0_dba78_94da0ccb_orig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88"/>
          <a:stretch>
            <a:fillRect/>
          </a:stretch>
        </p:blipFill>
        <p:spPr>
          <a:xfrm rot="1766783">
            <a:off x="7142085" y="1341052"/>
            <a:ext cx="917989" cy="1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9659" y="1106632"/>
            <a:ext cx="8252980" cy="4356389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отличие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обновленных стандартов следующее: </a:t>
            </a:r>
          </a:p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-весь учебный процесс описан очень подробно.</a:t>
            </a:r>
          </a:p>
          <a:p>
            <a:pPr algn="jus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документе максимально точно сформулированы требования к предметам всей школьной программы, по каждому учебному предмету даны четкие требования к образовательным результатам, конкретизировано, какой минимум знаний и умений должен освоить ученик. Также упор сделан на применении знаний на практике. </a:t>
            </a:r>
          </a:p>
        </p:txBody>
      </p:sp>
    </p:spTree>
    <p:extLst>
      <p:ext uri="{BB962C8B-B14F-4D97-AF65-F5344CB8AC3E}">
        <p14:creationId xmlns:p14="http://schemas.microsoft.com/office/powerpoint/2010/main" val="9769295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ТРЕТЬЕГО ПОКОЛЕНИЯ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Цели обновления Федеральных государственных образовательных стандартов (ФГОС)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единого образовательного пространства на территории Российской Федерации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лидирующих позиций России в области фундаментального математического образования, физики, химии, биологии, технических наук, гуманитарных и социальных наук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роли школы в воспитании молодежи как ответственных граждан России на основе традиционных российских духовно - нравственных и культурно-исторических ценностей, а также в профилактике экстремизма и радикальной идеологии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качества преподавания русского языка, литературы, отечественной истории, основ светской этики, традиционных религий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-сохранение глубины и фундаментальности отечественного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1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P58PIC45dItD3F3emg1_PIC20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365" b="35873"/>
          <a:stretch>
            <a:fillRect/>
          </a:stretch>
        </p:blipFill>
        <p:spPr>
          <a:xfrm>
            <a:off x="968828" y="378770"/>
            <a:ext cx="8175172" cy="4942114"/>
          </a:xfrm>
          <a:prstGeom prst="rect">
            <a:avLst/>
          </a:prstGeom>
        </p:spPr>
      </p:pic>
      <p:pic>
        <p:nvPicPr>
          <p:cNvPr id="6" name="Рисунок 5" descr="14G58PIC1RFEzTcUaiCjh_PIC20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73" b="19683"/>
          <a:stretch>
            <a:fillRect/>
          </a:stretch>
        </p:blipFill>
        <p:spPr>
          <a:xfrm>
            <a:off x="1803309" y="1616887"/>
            <a:ext cx="6858000" cy="510540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141237" y="1255460"/>
            <a:ext cx="6595191" cy="3049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</a:rPr>
              <a:t>Основная задача </a:t>
            </a:r>
            <a:r>
              <a:rPr lang="ru-RU" sz="2400" b="1" dirty="0" smtClean="0">
                <a:latin typeface="Times New Roman" panose="02020603050405020304" pitchFamily="18" charset="0"/>
              </a:rPr>
              <a:t>ФГОС - </a:t>
            </a:r>
            <a:endParaRPr 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FF00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9499" y="125442"/>
            <a:ext cx="4826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ФГОС третьего поколения 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9407" y="1760829"/>
            <a:ext cx="58727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</a:rPr>
              <a:t>создание единого образовательного пространства по всей России. Считается, что оно обеспечит комфортные условия обучения для детей при переезде в другой город или, к примеру, при переходе на семейное обучение.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97N58PICpVxKfbdd07Z2N_PIC20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885" b="32364"/>
          <a:stretch>
            <a:fillRect/>
          </a:stretch>
        </p:blipFill>
        <p:spPr>
          <a:xfrm>
            <a:off x="552342" y="500220"/>
            <a:ext cx="8491691" cy="61068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3743" y="1984002"/>
            <a:ext cx="61535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учащихся, включая гражданское, патриотическое,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духовно-нравственное, эстетическое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физическое, трудовое, экологическое воспитание.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9933" y="5263198"/>
            <a:ext cx="1320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П.41</a:t>
            </a:r>
          </a:p>
          <a:p>
            <a:pPr algn="ctr"/>
            <a:r>
              <a:rPr lang="ru-RU" b="1" dirty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обновлённого </a:t>
            </a:r>
            <a:r>
              <a:rPr lang="ru-RU" b="1" dirty="0" smtClean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ФГОС</a:t>
            </a:r>
            <a:endParaRPr lang="ru-RU" b="1" dirty="0">
              <a:solidFill>
                <a:srgbClr val="84EEF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31" y="4645923"/>
            <a:ext cx="1828959" cy="18228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75574" y="5075513"/>
            <a:ext cx="1828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. 41</a:t>
            </a:r>
            <a:endParaRPr lang="ru-RU" b="1" dirty="0">
              <a:solidFill>
                <a:srgbClr val="84EEF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ФГОС </a:t>
            </a:r>
            <a:r>
              <a:rPr lang="ru-RU" b="1" dirty="0">
                <a:solidFill>
                  <a:srgbClr val="84EEFC"/>
                </a:solidFill>
                <a:latin typeface="Arial" pitchFamily="34" charset="0"/>
                <a:cs typeface="Arial" pitchFamily="34" charset="0"/>
              </a:rPr>
              <a:t>НОО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37344" y="1416075"/>
            <a:ext cx="4766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также обеспечивают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7d7bddeb6c0e19c12b5d609d7fab35a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338" y="3842318"/>
            <a:ext cx="3341915" cy="2217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1218</Words>
  <Application>Microsoft Office PowerPoint</Application>
  <PresentationFormat>Экран (4:3)</PresentationFormat>
  <Paragraphs>147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1</vt:lpstr>
      <vt:lpstr>2</vt:lpstr>
      <vt:lpstr>Aharoni</vt:lpstr>
      <vt:lpstr>Arial</vt:lpstr>
      <vt:lpstr>Arial Black</vt:lpstr>
      <vt:lpstr>Calibri</vt:lpstr>
      <vt:lpstr>Calibri Light</vt:lpstr>
      <vt:lpstr>Cambria</vt:lpstr>
      <vt:lpstr>MyriadPro-Regular</vt:lpstr>
      <vt:lpstr>Times New Roman</vt:lpstr>
      <vt:lpstr>Wingdings</vt:lpstr>
      <vt:lpstr>Тема Office</vt:lpstr>
      <vt:lpstr>Новые ФГОС:  к каким изменениям  готовиться школе     в 2023 году?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ТРЕТЬЕГО ПОКОЛЕНИЯ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Критерии готовности ОО к введению к введению федеральных основных общеобразовательных программ</vt:lpstr>
      <vt:lpstr>Об организации методической поддержки педагогических работников и управленческих кадров</vt:lpstr>
      <vt:lpstr>Портал «Единое содержание общего образования»</vt:lpstr>
      <vt:lpstr>Портал «Единое содержание общего образования»</vt:lpstr>
      <vt:lpstr>Портал «Единое содержание общего образования»</vt:lpstr>
      <vt:lpstr>Портал «Единое содержание общего образования»</vt:lpstr>
      <vt:lpstr>Портал «Единое содержание общего образования»</vt:lpstr>
      <vt:lpstr>ИНФРМАЦИОННАЯ ПОДДЕРЖКА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191</cp:revision>
  <dcterms:created xsi:type="dcterms:W3CDTF">2014-11-21T11:00:06Z</dcterms:created>
  <dcterms:modified xsi:type="dcterms:W3CDTF">2023-04-19T14:31:55Z</dcterms:modified>
</cp:coreProperties>
</file>